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pn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5.jp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handoutMasterIdLst>
    <p:handoutMasterId r:id="rId35"/>
  </p:handoutMasterIdLst>
  <p:sldIdLst>
    <p:sldId id="642" r:id="rId2"/>
    <p:sldId id="621" r:id="rId3"/>
    <p:sldId id="715" r:id="rId4"/>
    <p:sldId id="720" r:id="rId5"/>
    <p:sldId id="716" r:id="rId6"/>
    <p:sldId id="694" r:id="rId7"/>
    <p:sldId id="717" r:id="rId8"/>
    <p:sldId id="718" r:id="rId9"/>
    <p:sldId id="696" r:id="rId10"/>
    <p:sldId id="721" r:id="rId11"/>
    <p:sldId id="722" r:id="rId12"/>
    <p:sldId id="723" r:id="rId13"/>
    <p:sldId id="724" r:id="rId14"/>
    <p:sldId id="725" r:id="rId15"/>
    <p:sldId id="726" r:id="rId16"/>
    <p:sldId id="727" r:id="rId17"/>
    <p:sldId id="728" r:id="rId18"/>
    <p:sldId id="729" r:id="rId19"/>
    <p:sldId id="730" r:id="rId20"/>
    <p:sldId id="732" r:id="rId21"/>
    <p:sldId id="731" r:id="rId22"/>
    <p:sldId id="733" r:id="rId23"/>
    <p:sldId id="697" r:id="rId24"/>
    <p:sldId id="698" r:id="rId25"/>
    <p:sldId id="704" r:id="rId26"/>
    <p:sldId id="734" r:id="rId27"/>
    <p:sldId id="705" r:id="rId28"/>
    <p:sldId id="710" r:id="rId29"/>
    <p:sldId id="735" r:id="rId30"/>
    <p:sldId id="708" r:id="rId31"/>
    <p:sldId id="713" r:id="rId32"/>
    <p:sldId id="736" r:id="rId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3AEC"/>
    <a:srgbClr val="203864"/>
    <a:srgbClr val="FFFFFF"/>
    <a:srgbClr val="FE4D57"/>
    <a:srgbClr val="294884"/>
    <a:srgbClr val="E7D4E8"/>
    <a:srgbClr val="3664B3"/>
    <a:srgbClr val="FF0201"/>
    <a:srgbClr val="F2E7E2"/>
    <a:srgbClr val="C9E1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Estilo Médio 4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Estilo Escuro 2 - Ênfase 1/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Estilo Escuro 2 - Ênfase 3/Ênfas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Estilo Claro 1 - Ênfas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81"/>
    <p:restoredTop sz="94676"/>
  </p:normalViewPr>
  <p:slideViewPr>
    <p:cSldViewPr snapToGrid="0" snapToObjects="1">
      <p:cViewPr>
        <p:scale>
          <a:sx n="90" d="100"/>
          <a:sy n="90" d="100"/>
        </p:scale>
        <p:origin x="768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281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CF7E7C-E8D2-7243-9D62-2BBBAEFE8CEB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4590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A2667F-67F5-0748-B3A2-273DA7DF42A8}" type="datetimeFigureOut">
              <a:rPr lang="en-US" smtClean="0"/>
              <a:t>5/21/18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8A0DA4-6C4B-EC41-A4B9-7F0F10043200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20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34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20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3652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6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188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28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58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5/21/18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5/21/18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5/21/18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5/21/18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5/21/18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5/21/18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E1A3F-36E9-6749-A474-D8CF249BF917}" type="datetimeFigureOut">
              <a:rPr lang="en-US" smtClean="0"/>
              <a:t>5/21/18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01D97-816C-FE4D-9F5B-E8225CEFFE2B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05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openxmlformats.org/officeDocument/2006/relationships/image" Target="../media/image3.jpeg"/><Relationship Id="rId6" Type="http://schemas.openxmlformats.org/officeDocument/2006/relationships/image" Target="../media/image4.jpg"/><Relationship Id="rId7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openxmlformats.org/officeDocument/2006/relationships/image" Target="../media/image3.jpeg"/><Relationship Id="rId6" Type="http://schemas.openxmlformats.org/officeDocument/2006/relationships/image" Target="../media/image4.jpg"/><Relationship Id="rId7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-77787" y="127001"/>
            <a:ext cx="9317039" cy="166199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 smtClean="0">
                <a:solidFill>
                  <a:schemeClr val="bg2"/>
                </a:solidFill>
                <a:ea typeface="Times New Roman" charset="0"/>
                <a:cs typeface="Times New Roman" charset="0"/>
              </a:rPr>
              <a:t>Universidade Federal do Rio Grande do Sul</a:t>
            </a:r>
          </a:p>
          <a:p>
            <a:pPr algn="ctr">
              <a:defRPr/>
            </a:pPr>
            <a:r>
              <a:rPr lang="pt-BR" sz="2400" b="1" dirty="0" smtClean="0">
                <a:solidFill>
                  <a:schemeClr val="bg2"/>
                </a:solidFill>
                <a:ea typeface="Times New Roman" charset="0"/>
                <a:cs typeface="Times New Roman" charset="0"/>
              </a:rPr>
              <a:t>Faculdade de Medicina</a:t>
            </a:r>
            <a:endParaRPr lang="pt-BR" sz="2400" b="1" dirty="0">
              <a:solidFill>
                <a:schemeClr val="bg2"/>
              </a:solidFill>
              <a:ea typeface="Times New Roman" charset="0"/>
              <a:cs typeface="Times New Roman" charset="0"/>
            </a:endParaRPr>
          </a:p>
          <a:p>
            <a:pPr algn="ctr">
              <a:defRPr/>
            </a:pPr>
            <a:r>
              <a:rPr lang="pt-BR" dirty="0" smtClean="0">
                <a:solidFill>
                  <a:schemeClr val="bg2"/>
                </a:solidFill>
                <a:ea typeface="Times New Roman" charset="0"/>
                <a:cs typeface="Times New Roman" charset="0"/>
              </a:rPr>
              <a:t>Programa de Pós-Graduação em Cardiologia e Ciências Cardiovasculares</a:t>
            </a:r>
            <a:endParaRPr lang="pt-BR" dirty="0">
              <a:solidFill>
                <a:schemeClr val="bg2"/>
              </a:solidFill>
              <a:ea typeface="Times New Roman" charset="0"/>
              <a:cs typeface="Times New Roman" charset="0"/>
            </a:endParaRPr>
          </a:p>
          <a:p>
            <a:pPr algn="ctr">
              <a:defRPr/>
            </a:pPr>
            <a:r>
              <a:rPr lang="pt-BR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Hospital de Clinicas de Porto Alegre</a:t>
            </a:r>
          </a:p>
          <a:p>
            <a:pPr algn="ctr">
              <a:defRPr/>
            </a:pPr>
            <a:r>
              <a:rPr lang="pt-BR" dirty="0" smtClean="0">
                <a:solidFill>
                  <a:schemeClr val="bg2"/>
                </a:solidFill>
                <a:ea typeface="Times New Roman" charset="0"/>
                <a:cs typeface="Times New Roman" charset="0"/>
              </a:rPr>
              <a:t>Laboratório de Fisiopatologia do Exercício</a:t>
            </a:r>
            <a:endParaRPr lang="pt-BR" dirty="0">
              <a:solidFill>
                <a:schemeClr val="bg2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-445168" y="6112042"/>
            <a:ext cx="9841831" cy="6617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ângulo 3"/>
          <p:cNvSpPr/>
          <p:nvPr/>
        </p:nvSpPr>
        <p:spPr>
          <a:xfrm flipV="1">
            <a:off x="358774" y="1855239"/>
            <a:ext cx="8443913" cy="4603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x-none" sz="1300">
              <a:solidFill>
                <a:srgbClr val="FFFFFF"/>
              </a:solidFill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" y="901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3" y="5473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5" name="Rectangle 13"/>
          <p:cNvSpPr>
            <a:spLocks noChangeArrowheads="1"/>
          </p:cNvSpPr>
          <p:nvPr/>
        </p:nvSpPr>
        <p:spPr bwMode="auto">
          <a:xfrm>
            <a:off x="3" y="819838"/>
            <a:ext cx="20313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pt-BR" altLang="pt-BR" sz="1800">
                <a:latin typeface="Calibri" charset="0"/>
              </a:rPr>
              <a:t>		</a:t>
            </a:r>
            <a:endParaRPr lang="pt-BR" altLang="pt-BR" sz="1800" b="0">
              <a:latin typeface="Calibri" charset="0"/>
            </a:endParaRPr>
          </a:p>
          <a:p>
            <a:endParaRPr lang="pt-BR" altLang="pt-BR" sz="1800" b="0">
              <a:latin typeface="Calibri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271753" y="2684194"/>
            <a:ext cx="8617953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pt-BR" sz="6000" b="1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Epidemiologia Clínica</a:t>
            </a:r>
          </a:p>
          <a:p>
            <a:pPr algn="ctr" eaLnBrk="1" hangingPunct="1">
              <a:defRPr/>
            </a:pPr>
            <a:endParaRPr lang="pt-BR" sz="6000" b="1" dirty="0" smtClean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  <a:p>
            <a:pPr algn="ctr" eaLnBrk="1" hangingPunct="1">
              <a:defRPr/>
            </a:pPr>
            <a:endParaRPr lang="pt-BR" sz="11500" i="1" dirty="0" smtClean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04451" y="4538548"/>
            <a:ext cx="2137060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Lucas Helal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www.github.com/lhelal</a:t>
            </a:r>
          </a:p>
          <a:p>
            <a:r>
              <a:rPr lang="en-US" sz="1600" dirty="0" err="1" smtClean="0">
                <a:solidFill>
                  <a:schemeClr val="bg1"/>
                </a:solidFill>
              </a:rPr>
              <a:t>osf.io</a:t>
            </a:r>
            <a:r>
              <a:rPr lang="en-US" sz="1600" dirty="0" smtClean="0">
                <a:solidFill>
                  <a:schemeClr val="bg1"/>
                </a:solidFill>
              </a:rPr>
              <a:t>/6xzyf</a:t>
            </a:r>
          </a:p>
          <a:p>
            <a:r>
              <a:rPr lang="en-US" sz="1600" dirty="0" err="1" smtClean="0">
                <a:solidFill>
                  <a:schemeClr val="bg1"/>
                </a:solidFill>
              </a:rPr>
              <a:t>lucas.helal@ufrgs.br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5" name="Imagem 60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753" y="6160167"/>
            <a:ext cx="666954" cy="55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Imagem 6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9" t="2522" r="6638" b="3143"/>
          <a:stretch>
            <a:fillRect/>
          </a:stretch>
        </p:blipFill>
        <p:spPr bwMode="auto">
          <a:xfrm>
            <a:off x="5794290" y="6190794"/>
            <a:ext cx="479374" cy="539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Imagem 18"/>
          <p:cNvPicPr/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9" t="1" r="13522" b="7343"/>
          <a:stretch/>
        </p:blipFill>
        <p:spPr bwMode="auto">
          <a:xfrm>
            <a:off x="4239423" y="6205649"/>
            <a:ext cx="1090146" cy="4584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511" y="4579128"/>
            <a:ext cx="1243003" cy="1243003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48990" y="5742251"/>
            <a:ext cx="1431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FFFF00"/>
                </a:solidFill>
              </a:rPr>
              <a:t>@</a:t>
            </a:r>
            <a:r>
              <a:rPr lang="pt-BR" dirty="0" err="1" smtClean="0">
                <a:solidFill>
                  <a:srgbClr val="FFFF00"/>
                </a:solidFill>
              </a:rPr>
              <a:t>lucashelal</a:t>
            </a:r>
            <a:r>
              <a:rPr lang="pt-BR" dirty="0" smtClean="0">
                <a:solidFill>
                  <a:srgbClr val="FFFF00"/>
                </a:solidFill>
              </a:rPr>
              <a:t>_</a:t>
            </a:r>
            <a:endParaRPr lang="pt-BR" dirty="0">
              <a:solidFill>
                <a:srgbClr val="FFFF00"/>
              </a:solidFill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280" r="1157" b="13365"/>
          <a:stretch/>
        </p:blipFill>
        <p:spPr>
          <a:xfrm>
            <a:off x="2159567" y="4433652"/>
            <a:ext cx="1382663" cy="1412157"/>
          </a:xfrm>
          <a:prstGeom prst="ellipse">
            <a:avLst/>
          </a:prstGeom>
          <a:ln>
            <a:solidFill>
              <a:schemeClr val="bg1"/>
            </a:solidFill>
          </a:ln>
        </p:spPr>
      </p:pic>
      <p:sp>
        <p:nvSpPr>
          <p:cNvPr id="11" name="CaixaDeTexto 10"/>
          <p:cNvSpPr txBox="1"/>
          <p:nvPr/>
        </p:nvSpPr>
        <p:spPr>
          <a:xfrm>
            <a:off x="4015408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555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686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Epidemiologia Clínica</a:t>
            </a:r>
            <a:endParaRPr lang="en-US" altLang="en-US" sz="3200" b="1" kern="0" dirty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323528" y="692696"/>
            <a:ext cx="6912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246891" y="764344"/>
            <a:ext cx="6404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FFFF00"/>
                </a:solidFill>
              </a:rPr>
              <a:t>Tomada de decisão baseada em evidências</a:t>
            </a:r>
            <a:endParaRPr lang="pt-BR" sz="2800" i="1" dirty="0">
              <a:solidFill>
                <a:srgbClr val="FFFF00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786905" y="2059744"/>
            <a:ext cx="77858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i="1" dirty="0" smtClean="0">
                <a:solidFill>
                  <a:srgbClr val="FFFF00"/>
                </a:solidFill>
              </a:rPr>
              <a:t>Um estudo é suficiente para mudar a minha conduta?!</a:t>
            </a:r>
            <a:endParaRPr lang="pt-BR" sz="4000" i="1" dirty="0">
              <a:solidFill>
                <a:srgbClr val="FFFF00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040049" y="3728322"/>
            <a:ext cx="727955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800" i="1" smtClean="0">
                <a:solidFill>
                  <a:srgbClr val="E93AEC"/>
                </a:solidFill>
              </a:rPr>
              <a:t>Depende!</a:t>
            </a:r>
            <a:endParaRPr lang="pt-BR" sz="13800" i="1">
              <a:solidFill>
                <a:srgbClr val="E93AE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65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686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Epidemiologia Clínica</a:t>
            </a:r>
            <a:endParaRPr lang="en-US" altLang="en-US" sz="3200" b="1" kern="0" dirty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323528" y="692696"/>
            <a:ext cx="6912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3265"/>
            <a:ext cx="9144000" cy="3907204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5768909" y="6488668"/>
            <a:ext cx="3375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>
                <a:solidFill>
                  <a:srgbClr val="FFFF00"/>
                </a:solidFill>
              </a:rPr>
              <a:t>Fischl</a:t>
            </a:r>
            <a:r>
              <a:rPr lang="pt-BR" dirty="0" smtClean="0">
                <a:solidFill>
                  <a:srgbClr val="FFFF00"/>
                </a:solidFill>
              </a:rPr>
              <a:t> M et al. N </a:t>
            </a:r>
            <a:r>
              <a:rPr lang="pt-BR" dirty="0" err="1" smtClean="0">
                <a:solidFill>
                  <a:srgbClr val="FFFF00"/>
                </a:solidFill>
              </a:rPr>
              <a:t>Engl</a:t>
            </a:r>
            <a:r>
              <a:rPr lang="pt-BR" dirty="0" smtClean="0">
                <a:solidFill>
                  <a:srgbClr val="FFFF00"/>
                </a:solidFill>
              </a:rPr>
              <a:t> J </a:t>
            </a:r>
            <a:r>
              <a:rPr lang="pt-BR" dirty="0" err="1" smtClean="0">
                <a:solidFill>
                  <a:srgbClr val="FFFF00"/>
                </a:solidFill>
              </a:rPr>
              <a:t>Med</a:t>
            </a:r>
            <a:r>
              <a:rPr lang="pt-BR" dirty="0" smtClean="0">
                <a:solidFill>
                  <a:srgbClr val="FFFF00"/>
                </a:solidFill>
              </a:rPr>
              <a:t>, 1987.</a:t>
            </a:r>
            <a:endParaRPr lang="pt-BR" dirty="0">
              <a:solidFill>
                <a:srgbClr val="FFFF00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46891" y="764344"/>
            <a:ext cx="7735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FFFF00"/>
                </a:solidFill>
              </a:rPr>
              <a:t>Tamanho de efeito e disponibilidade </a:t>
            </a:r>
            <a:r>
              <a:rPr lang="pt-BR" sz="2800" i="1" smtClean="0">
                <a:solidFill>
                  <a:srgbClr val="FFFF00"/>
                </a:solidFill>
              </a:rPr>
              <a:t>de tratamentos</a:t>
            </a:r>
            <a:endParaRPr lang="pt-BR" sz="2800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344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686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Epidemiologia Clínica</a:t>
            </a:r>
            <a:endParaRPr lang="en-US" altLang="en-US" sz="3200" b="1" kern="0" dirty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323528" y="692696"/>
            <a:ext cx="6912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246891" y="764344"/>
            <a:ext cx="7735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FFFF00"/>
                </a:solidFill>
              </a:rPr>
              <a:t>Tamanho de efeito e disponibilidade </a:t>
            </a:r>
            <a:r>
              <a:rPr lang="pt-BR" sz="2800" i="1" smtClean="0">
                <a:solidFill>
                  <a:srgbClr val="FFFF00"/>
                </a:solidFill>
              </a:rPr>
              <a:t>de tratamentos</a:t>
            </a:r>
            <a:endParaRPr lang="pt-BR" sz="2800" i="1" dirty="0">
              <a:solidFill>
                <a:srgbClr val="FFFF0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51529" y="63873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5768909" y="6488668"/>
            <a:ext cx="3375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>
                <a:solidFill>
                  <a:srgbClr val="FFFF00"/>
                </a:solidFill>
              </a:rPr>
              <a:t>Fischl</a:t>
            </a:r>
            <a:r>
              <a:rPr lang="pt-BR" dirty="0" smtClean="0">
                <a:solidFill>
                  <a:srgbClr val="FFFF00"/>
                </a:solidFill>
              </a:rPr>
              <a:t> M et al. N </a:t>
            </a:r>
            <a:r>
              <a:rPr lang="pt-BR" dirty="0" err="1" smtClean="0">
                <a:solidFill>
                  <a:srgbClr val="FFFF00"/>
                </a:solidFill>
              </a:rPr>
              <a:t>Engl</a:t>
            </a:r>
            <a:r>
              <a:rPr lang="pt-BR" dirty="0" smtClean="0">
                <a:solidFill>
                  <a:srgbClr val="FFFF00"/>
                </a:solidFill>
              </a:rPr>
              <a:t> J </a:t>
            </a:r>
            <a:r>
              <a:rPr lang="pt-BR" dirty="0" err="1" smtClean="0">
                <a:solidFill>
                  <a:srgbClr val="FFFF00"/>
                </a:solidFill>
              </a:rPr>
              <a:t>Med</a:t>
            </a:r>
            <a:r>
              <a:rPr lang="pt-BR" dirty="0" smtClean="0">
                <a:solidFill>
                  <a:srgbClr val="FFFF00"/>
                </a:solidFill>
              </a:rPr>
              <a:t>, 1987.</a:t>
            </a:r>
            <a:endParaRPr lang="pt-BR" dirty="0">
              <a:solidFill>
                <a:srgbClr val="FFFF00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965" y="1417967"/>
            <a:ext cx="7081730" cy="492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19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686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Epidemiologia Clínica</a:t>
            </a:r>
            <a:endParaRPr lang="en-US" altLang="en-US" sz="3200" b="1" kern="0" dirty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323528" y="692696"/>
            <a:ext cx="6912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246891" y="764344"/>
            <a:ext cx="3464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err="1" smtClean="0">
                <a:solidFill>
                  <a:srgbClr val="FFFF00"/>
                </a:solidFill>
              </a:rPr>
              <a:t>Estreptoquinase</a:t>
            </a:r>
            <a:r>
              <a:rPr lang="pt-BR" sz="2800" i="1" dirty="0" smtClean="0">
                <a:solidFill>
                  <a:srgbClr val="FFFF00"/>
                </a:solidFill>
              </a:rPr>
              <a:t> e IAM</a:t>
            </a:r>
            <a:endParaRPr lang="pt-BR" sz="2800" i="1" dirty="0">
              <a:solidFill>
                <a:srgbClr val="FFFF0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151529" y="63873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5768909" y="6488668"/>
            <a:ext cx="3060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>
                <a:solidFill>
                  <a:srgbClr val="FFFF00"/>
                </a:solidFill>
              </a:rPr>
              <a:t>Lau</a:t>
            </a:r>
            <a:r>
              <a:rPr lang="pt-BR" dirty="0" smtClean="0">
                <a:solidFill>
                  <a:srgbClr val="FFFF00"/>
                </a:solidFill>
              </a:rPr>
              <a:t> J et al. N </a:t>
            </a:r>
            <a:r>
              <a:rPr lang="pt-BR" dirty="0" err="1" smtClean="0">
                <a:solidFill>
                  <a:srgbClr val="FFFF00"/>
                </a:solidFill>
              </a:rPr>
              <a:t>Engl</a:t>
            </a:r>
            <a:r>
              <a:rPr lang="pt-BR" dirty="0" smtClean="0">
                <a:solidFill>
                  <a:srgbClr val="FFFF00"/>
                </a:solidFill>
              </a:rPr>
              <a:t> J </a:t>
            </a:r>
            <a:r>
              <a:rPr lang="pt-BR" dirty="0" err="1" smtClean="0">
                <a:solidFill>
                  <a:srgbClr val="FFFF00"/>
                </a:solidFill>
              </a:rPr>
              <a:t>Med</a:t>
            </a:r>
            <a:r>
              <a:rPr lang="pt-BR" dirty="0" smtClean="0">
                <a:solidFill>
                  <a:srgbClr val="FFFF00"/>
                </a:solidFill>
              </a:rPr>
              <a:t>, 2003.</a:t>
            </a:r>
            <a:endParaRPr lang="pt-BR" dirty="0">
              <a:solidFill>
                <a:srgbClr val="FFFF00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70" y="1508091"/>
            <a:ext cx="7162991" cy="483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210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686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Epidemiologia Clínica</a:t>
            </a:r>
            <a:endParaRPr lang="en-US" altLang="en-US" sz="3200" b="1" kern="0" dirty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323528" y="692696"/>
            <a:ext cx="6912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246891" y="764344"/>
            <a:ext cx="6404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FFFF00"/>
                </a:solidFill>
              </a:rPr>
              <a:t>Tomada de decisão baseada em evidências</a:t>
            </a:r>
            <a:endParaRPr lang="pt-BR" sz="2800" i="1" dirty="0">
              <a:solidFill>
                <a:srgbClr val="FFFF00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786907" y="1669779"/>
            <a:ext cx="77858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b="1" i="1" dirty="0" smtClean="0">
                <a:solidFill>
                  <a:srgbClr val="FFFF00"/>
                </a:solidFill>
              </a:rPr>
              <a:t>Qual o melhor estudo para suportar minha conduta?</a:t>
            </a:r>
            <a:endParaRPr lang="pt-BR" sz="7200" b="1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97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686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Epidemiologia Clínica</a:t>
            </a:r>
            <a:endParaRPr lang="en-US" altLang="en-US" sz="3200" b="1" kern="0" dirty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323528" y="692696"/>
            <a:ext cx="6912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246891" y="764344"/>
            <a:ext cx="6404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FFFF00"/>
                </a:solidFill>
              </a:rPr>
              <a:t>Tomada de decisão baseada em evidências</a:t>
            </a:r>
            <a:endParaRPr lang="pt-BR" sz="2800" i="1" dirty="0">
              <a:solidFill>
                <a:srgbClr val="FFFF00"/>
              </a:solidFill>
            </a:endParaRPr>
          </a:p>
        </p:txBody>
      </p:sp>
      <p:sp>
        <p:nvSpPr>
          <p:cNvPr id="3" name="Triângulo 2"/>
          <p:cNvSpPr/>
          <p:nvPr/>
        </p:nvSpPr>
        <p:spPr>
          <a:xfrm>
            <a:off x="488937" y="1553479"/>
            <a:ext cx="8243047" cy="4963651"/>
          </a:xfrm>
          <a:prstGeom prst="triangle">
            <a:avLst/>
          </a:prstGeom>
          <a:solidFill>
            <a:srgbClr val="E93A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672352" y="5714999"/>
            <a:ext cx="8059632" cy="201705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2280028" y="5965800"/>
            <a:ext cx="4621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2060"/>
                </a:solidFill>
              </a:rPr>
              <a:t>Relato de casos/Série de casos</a:t>
            </a:r>
            <a:endParaRPr lang="pt-BR" sz="2800" i="1" dirty="0">
              <a:solidFill>
                <a:srgbClr val="002060"/>
              </a:solidFill>
            </a:endParaRPr>
          </a:p>
        </p:txBody>
      </p:sp>
      <p:sp>
        <p:nvSpPr>
          <p:cNvPr id="9" name="Retângulo 8"/>
          <p:cNvSpPr/>
          <p:nvPr/>
        </p:nvSpPr>
        <p:spPr>
          <a:xfrm>
            <a:off x="892060" y="4968639"/>
            <a:ext cx="8059632" cy="174812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133244" y="5142683"/>
            <a:ext cx="3137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smtClean="0">
                <a:solidFill>
                  <a:srgbClr val="002060"/>
                </a:solidFill>
              </a:rPr>
              <a:t>Estudos transversais</a:t>
            </a:r>
            <a:endParaRPr lang="pt-BR" sz="2800" i="1" dirty="0">
              <a:solidFill>
                <a:srgbClr val="002060"/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2465994" y="4323967"/>
            <a:ext cx="4288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2060"/>
                </a:solidFill>
              </a:rPr>
              <a:t>Estudos de casos </a:t>
            </a:r>
            <a:r>
              <a:rPr lang="pt-BR" sz="2800" i="1" smtClean="0">
                <a:solidFill>
                  <a:srgbClr val="002060"/>
                </a:solidFill>
              </a:rPr>
              <a:t>e controles</a:t>
            </a:r>
            <a:endParaRPr lang="pt-BR" sz="2800" i="1" dirty="0">
              <a:solidFill>
                <a:srgbClr val="002060"/>
              </a:solidFill>
            </a:endParaRPr>
          </a:p>
        </p:txBody>
      </p:sp>
      <p:sp>
        <p:nvSpPr>
          <p:cNvPr id="12" name="Retângulo 11"/>
          <p:cNvSpPr/>
          <p:nvPr/>
        </p:nvSpPr>
        <p:spPr>
          <a:xfrm>
            <a:off x="1044460" y="4117406"/>
            <a:ext cx="8059632" cy="174812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3213873" y="3507775"/>
            <a:ext cx="2753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002060"/>
                </a:solidFill>
              </a:rPr>
              <a:t>Estudos </a:t>
            </a:r>
            <a:r>
              <a:rPr lang="pt-BR" sz="2800" i="1" smtClean="0">
                <a:solidFill>
                  <a:srgbClr val="002060"/>
                </a:solidFill>
              </a:rPr>
              <a:t>de coorte</a:t>
            </a:r>
            <a:endParaRPr lang="pt-BR" sz="2800" i="1" dirty="0">
              <a:solidFill>
                <a:srgbClr val="002060"/>
              </a:solidFill>
            </a:endParaRPr>
          </a:p>
        </p:txBody>
      </p:sp>
      <p:sp>
        <p:nvSpPr>
          <p:cNvPr id="14" name="Retângulo 13"/>
          <p:cNvSpPr/>
          <p:nvPr/>
        </p:nvSpPr>
        <p:spPr>
          <a:xfrm>
            <a:off x="782206" y="3289758"/>
            <a:ext cx="8059632" cy="174812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4184751" y="2701730"/>
            <a:ext cx="7371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smtClean="0">
                <a:solidFill>
                  <a:srgbClr val="002060"/>
                </a:solidFill>
              </a:rPr>
              <a:t>ECR</a:t>
            </a:r>
            <a:endParaRPr lang="pt-BR" sz="2800" i="1" dirty="0">
              <a:solidFill>
                <a:srgbClr val="002060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892060" y="2501595"/>
            <a:ext cx="8059632" cy="174812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/>
          <p:cNvSpPr txBox="1"/>
          <p:nvPr/>
        </p:nvSpPr>
        <p:spPr>
          <a:xfrm>
            <a:off x="4081307" y="1941060"/>
            <a:ext cx="10583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smtClean="0">
                <a:solidFill>
                  <a:srgbClr val="002060"/>
                </a:solidFill>
              </a:rPr>
              <a:t>SRMA</a:t>
            </a:r>
            <a:endParaRPr lang="pt-BR" sz="2800" i="1" dirty="0">
              <a:solidFill>
                <a:srgbClr val="002060"/>
              </a:solidFill>
            </a:endParaRPr>
          </a:p>
        </p:txBody>
      </p:sp>
      <p:sp>
        <p:nvSpPr>
          <p:cNvPr id="6" name="Seta para a Esquerda e para Cima 5"/>
          <p:cNvSpPr/>
          <p:nvPr/>
        </p:nvSpPr>
        <p:spPr>
          <a:xfrm rot="16588108">
            <a:off x="5204012" y="1941060"/>
            <a:ext cx="779929" cy="788693"/>
          </a:xfrm>
          <a:prstGeom prst="lef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90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686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Epidemiologia Clínica</a:t>
            </a:r>
            <a:endParaRPr lang="en-US" altLang="en-US" sz="3200" b="1" kern="0" dirty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323528" y="692696"/>
            <a:ext cx="6912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246891" y="764344"/>
            <a:ext cx="3137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FFFF00"/>
                </a:solidFill>
              </a:rPr>
              <a:t>Estudos transversais</a:t>
            </a:r>
            <a:endParaRPr lang="pt-BR" sz="2800" i="1" dirty="0">
              <a:solidFill>
                <a:srgbClr val="FFFF00"/>
              </a:solidFill>
            </a:endParaRPr>
          </a:p>
        </p:txBody>
      </p:sp>
      <p:sp>
        <p:nvSpPr>
          <p:cNvPr id="2" name="Cubo 1"/>
          <p:cNvSpPr/>
          <p:nvPr/>
        </p:nvSpPr>
        <p:spPr>
          <a:xfrm>
            <a:off x="833716" y="2810436"/>
            <a:ext cx="7278571" cy="161364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9" name="Conector Reto 18"/>
          <p:cNvCxnSpPr/>
          <p:nvPr/>
        </p:nvCxnSpPr>
        <p:spPr>
          <a:xfrm flipV="1">
            <a:off x="3384738" y="2059744"/>
            <a:ext cx="1563780" cy="3171162"/>
          </a:xfrm>
          <a:prstGeom prst="line">
            <a:avLst/>
          </a:prstGeom>
          <a:ln w="53975">
            <a:solidFill>
              <a:srgbClr val="E93A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/>
          <p:cNvSpPr txBox="1"/>
          <p:nvPr/>
        </p:nvSpPr>
        <p:spPr>
          <a:xfrm>
            <a:off x="1734670" y="3604984"/>
            <a:ext cx="54995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>
                <a:solidFill>
                  <a:srgbClr val="002060"/>
                </a:solidFill>
              </a:rPr>
              <a:t>População (ou amostra) </a:t>
            </a:r>
            <a:r>
              <a:rPr lang="pt-BR" sz="2800" smtClean="0">
                <a:solidFill>
                  <a:srgbClr val="002060"/>
                </a:solidFill>
              </a:rPr>
              <a:t>de interesse</a:t>
            </a:r>
            <a:endParaRPr lang="pt-BR" sz="2800">
              <a:solidFill>
                <a:srgbClr val="002060"/>
              </a:solidFill>
            </a:endParaRPr>
          </a:p>
        </p:txBody>
      </p:sp>
      <p:sp>
        <p:nvSpPr>
          <p:cNvPr id="21" name="CaixaDeTexto 20"/>
          <p:cNvSpPr txBox="1"/>
          <p:nvPr/>
        </p:nvSpPr>
        <p:spPr>
          <a:xfrm>
            <a:off x="739112" y="5761058"/>
            <a:ext cx="646824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Wingdings" charset="2"/>
              <a:buChar char="à"/>
            </a:pPr>
            <a:r>
              <a:rPr lang="pt-BR" sz="2800" dirty="0" smtClean="0">
                <a:solidFill>
                  <a:srgbClr val="FFFF00"/>
                </a:solidFill>
                <a:sym typeface="Wingdings"/>
              </a:rPr>
              <a:t>Função primordial: estimar prevalências</a:t>
            </a:r>
          </a:p>
          <a:p>
            <a:pPr marL="457200" indent="-457200">
              <a:buFont typeface="Wingdings" charset="2"/>
              <a:buChar char="à"/>
            </a:pPr>
            <a:r>
              <a:rPr lang="pt-BR" sz="2800" dirty="0" smtClean="0">
                <a:solidFill>
                  <a:srgbClr val="FFFF00"/>
                </a:solidFill>
                <a:sym typeface="Wingdings"/>
              </a:rPr>
              <a:t>Função secundária: gerar hipóteses</a:t>
            </a:r>
            <a:endParaRPr lang="pt-BR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142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686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Epidemiologia Clínica</a:t>
            </a:r>
            <a:endParaRPr lang="en-US" altLang="en-US" sz="3200" b="1" kern="0" dirty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323528" y="692696"/>
            <a:ext cx="6912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246891" y="764344"/>
            <a:ext cx="31378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FFFF00"/>
                </a:solidFill>
              </a:rPr>
              <a:t>Estudos transversais</a:t>
            </a:r>
            <a:endParaRPr lang="pt-BR" sz="2800" i="1" dirty="0">
              <a:solidFill>
                <a:srgbClr val="FFFF00"/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82" y="1464043"/>
            <a:ext cx="9144000" cy="487515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680304" y="6488668"/>
            <a:ext cx="7473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FFFF00"/>
                </a:solidFill>
              </a:rPr>
              <a:t>Bloch KV et al. </a:t>
            </a:r>
            <a:r>
              <a:rPr lang="pt-BR" dirty="0" err="1" smtClean="0">
                <a:solidFill>
                  <a:srgbClr val="FFFF00"/>
                </a:solidFill>
              </a:rPr>
              <a:t>On</a:t>
            </a:r>
            <a:r>
              <a:rPr lang="pt-BR" dirty="0" smtClean="0">
                <a:solidFill>
                  <a:srgbClr val="FFFF00"/>
                </a:solidFill>
              </a:rPr>
              <a:t> </a:t>
            </a:r>
            <a:r>
              <a:rPr lang="pt-BR" dirty="0" err="1" smtClean="0">
                <a:solidFill>
                  <a:srgbClr val="FFFF00"/>
                </a:solidFill>
              </a:rPr>
              <a:t>behalf</a:t>
            </a:r>
            <a:r>
              <a:rPr lang="pt-BR" dirty="0" smtClean="0">
                <a:solidFill>
                  <a:srgbClr val="FFFF00"/>
                </a:solidFill>
              </a:rPr>
              <a:t> </a:t>
            </a:r>
            <a:r>
              <a:rPr lang="pt-BR" dirty="0" err="1" smtClean="0">
                <a:solidFill>
                  <a:srgbClr val="FFFF00"/>
                </a:solidFill>
              </a:rPr>
              <a:t>of</a:t>
            </a:r>
            <a:r>
              <a:rPr lang="pt-BR" dirty="0" smtClean="0">
                <a:solidFill>
                  <a:srgbClr val="FFFF00"/>
                </a:solidFill>
              </a:rPr>
              <a:t> </a:t>
            </a:r>
            <a:r>
              <a:rPr lang="pt-BR" dirty="0" err="1" smtClean="0">
                <a:solidFill>
                  <a:srgbClr val="FFFF00"/>
                </a:solidFill>
              </a:rPr>
              <a:t>the</a:t>
            </a:r>
            <a:r>
              <a:rPr lang="pt-BR" dirty="0" smtClean="0">
                <a:solidFill>
                  <a:srgbClr val="FFFF00"/>
                </a:solidFill>
              </a:rPr>
              <a:t> ERICA </a:t>
            </a:r>
            <a:r>
              <a:rPr lang="pt-BR" dirty="0" err="1" smtClean="0">
                <a:solidFill>
                  <a:srgbClr val="FFFF00"/>
                </a:solidFill>
              </a:rPr>
              <a:t>Study</a:t>
            </a:r>
            <a:r>
              <a:rPr lang="pt-BR" dirty="0" smtClean="0">
                <a:solidFill>
                  <a:srgbClr val="FFFF00"/>
                </a:solidFill>
              </a:rPr>
              <a:t> </a:t>
            </a:r>
            <a:r>
              <a:rPr lang="pt-BR" dirty="0" err="1" smtClean="0">
                <a:solidFill>
                  <a:srgbClr val="FFFF00"/>
                </a:solidFill>
              </a:rPr>
              <a:t>authors</a:t>
            </a:r>
            <a:r>
              <a:rPr lang="pt-BR" dirty="0" smtClean="0">
                <a:solidFill>
                  <a:srgbClr val="FFFF00"/>
                </a:solidFill>
              </a:rPr>
              <a:t>. </a:t>
            </a:r>
            <a:r>
              <a:rPr lang="pt-BR" dirty="0" err="1" smtClean="0">
                <a:solidFill>
                  <a:srgbClr val="FFFF00"/>
                </a:solidFill>
              </a:rPr>
              <a:t>Cad</a:t>
            </a:r>
            <a:r>
              <a:rPr lang="pt-BR" dirty="0" smtClean="0">
                <a:solidFill>
                  <a:srgbClr val="FFFF00"/>
                </a:solidFill>
              </a:rPr>
              <a:t> </a:t>
            </a:r>
            <a:r>
              <a:rPr lang="pt-BR" dirty="0" err="1" smtClean="0">
                <a:solidFill>
                  <a:srgbClr val="FFFF00"/>
                </a:solidFill>
              </a:rPr>
              <a:t>Saude</a:t>
            </a:r>
            <a:r>
              <a:rPr lang="pt-BR" dirty="0" smtClean="0">
                <a:solidFill>
                  <a:srgbClr val="FFFF00"/>
                </a:solidFill>
              </a:rPr>
              <a:t> Publica, 2016.</a:t>
            </a:r>
            <a:endParaRPr lang="pt-BR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5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686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Epidemiologia Clínica</a:t>
            </a:r>
            <a:endParaRPr lang="en-US" altLang="en-US" sz="3200" b="1" kern="0" dirty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323528" y="692696"/>
            <a:ext cx="6912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246891" y="764344"/>
            <a:ext cx="4288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FFFF00"/>
                </a:solidFill>
              </a:rPr>
              <a:t>Estudos de casos e controles</a:t>
            </a:r>
            <a:endParaRPr lang="pt-BR" sz="2800" i="1" dirty="0">
              <a:solidFill>
                <a:srgbClr val="FFFF00"/>
              </a:solidFill>
            </a:endParaRPr>
          </a:p>
        </p:txBody>
      </p:sp>
      <p:sp>
        <p:nvSpPr>
          <p:cNvPr id="11" name="Retângulo 10"/>
          <p:cNvSpPr/>
          <p:nvPr/>
        </p:nvSpPr>
        <p:spPr>
          <a:xfrm>
            <a:off x="1472831" y="2301718"/>
            <a:ext cx="1672928" cy="772935"/>
          </a:xfrm>
          <a:prstGeom prst="rect">
            <a:avLst/>
          </a:prstGeom>
          <a:solidFill>
            <a:srgbClr val="E93A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i="1" smtClean="0"/>
              <a:t>Casos</a:t>
            </a:r>
            <a:endParaRPr lang="pt-BR" sz="2400" i="1"/>
          </a:p>
        </p:txBody>
      </p:sp>
      <p:sp>
        <p:nvSpPr>
          <p:cNvPr id="12" name="Retângulo 11"/>
          <p:cNvSpPr/>
          <p:nvPr/>
        </p:nvSpPr>
        <p:spPr>
          <a:xfrm>
            <a:off x="233243" y="3543330"/>
            <a:ext cx="1672928" cy="772935"/>
          </a:xfrm>
          <a:prstGeom prst="rect">
            <a:avLst/>
          </a:prstGeom>
          <a:solidFill>
            <a:srgbClr val="E93A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i="1" dirty="0" smtClean="0"/>
              <a:t>Expostos</a:t>
            </a:r>
            <a:endParaRPr lang="pt-BR" sz="2400" i="1" dirty="0"/>
          </a:p>
        </p:txBody>
      </p:sp>
      <p:sp>
        <p:nvSpPr>
          <p:cNvPr id="13" name="Retângulo 12"/>
          <p:cNvSpPr/>
          <p:nvPr/>
        </p:nvSpPr>
        <p:spPr>
          <a:xfrm>
            <a:off x="2734397" y="3543330"/>
            <a:ext cx="1672928" cy="772935"/>
          </a:xfrm>
          <a:prstGeom prst="rect">
            <a:avLst/>
          </a:prstGeom>
          <a:solidFill>
            <a:srgbClr val="E93A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i="1" dirty="0" smtClean="0"/>
              <a:t>Não-expostos</a:t>
            </a:r>
            <a:endParaRPr lang="pt-BR" sz="2400" i="1" dirty="0"/>
          </a:p>
        </p:txBody>
      </p:sp>
      <p:sp>
        <p:nvSpPr>
          <p:cNvPr id="14" name="Retângulo 13"/>
          <p:cNvSpPr/>
          <p:nvPr/>
        </p:nvSpPr>
        <p:spPr>
          <a:xfrm>
            <a:off x="6044300" y="2289995"/>
            <a:ext cx="1672928" cy="772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i="1" smtClean="0"/>
              <a:t>Controles</a:t>
            </a:r>
            <a:endParaRPr lang="pt-BR" sz="2400" i="1"/>
          </a:p>
        </p:txBody>
      </p:sp>
      <p:sp>
        <p:nvSpPr>
          <p:cNvPr id="17" name="Retângulo 16"/>
          <p:cNvSpPr/>
          <p:nvPr/>
        </p:nvSpPr>
        <p:spPr>
          <a:xfrm>
            <a:off x="4769384" y="3543330"/>
            <a:ext cx="1672928" cy="772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i="1" dirty="0" smtClean="0"/>
              <a:t>Expostos</a:t>
            </a:r>
            <a:endParaRPr lang="pt-BR" sz="2400" i="1" dirty="0"/>
          </a:p>
        </p:txBody>
      </p:sp>
      <p:sp>
        <p:nvSpPr>
          <p:cNvPr id="18" name="Retângulo 17"/>
          <p:cNvSpPr/>
          <p:nvPr/>
        </p:nvSpPr>
        <p:spPr>
          <a:xfrm>
            <a:off x="7270538" y="3543330"/>
            <a:ext cx="1672928" cy="772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i="1" dirty="0" smtClean="0"/>
              <a:t>Não-expostos</a:t>
            </a:r>
            <a:endParaRPr lang="pt-BR" sz="2400" i="1" dirty="0"/>
          </a:p>
        </p:txBody>
      </p:sp>
      <p:sp>
        <p:nvSpPr>
          <p:cNvPr id="4" name="Seta Dobrada para Cima 3"/>
          <p:cNvSpPr/>
          <p:nvPr/>
        </p:nvSpPr>
        <p:spPr>
          <a:xfrm rot="10800000">
            <a:off x="1093153" y="3167797"/>
            <a:ext cx="1277470" cy="282388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Seta Dobrada para Cima 19"/>
          <p:cNvSpPr/>
          <p:nvPr/>
        </p:nvSpPr>
        <p:spPr>
          <a:xfrm rot="10800000" flipH="1">
            <a:off x="2262188" y="3167796"/>
            <a:ext cx="1277475" cy="282389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Seta Dobrada para Cima 20"/>
          <p:cNvSpPr/>
          <p:nvPr/>
        </p:nvSpPr>
        <p:spPr>
          <a:xfrm rot="10800000">
            <a:off x="5676876" y="3158402"/>
            <a:ext cx="1277470" cy="282388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Seta Dobrada para Cima 22"/>
          <p:cNvSpPr/>
          <p:nvPr/>
        </p:nvSpPr>
        <p:spPr>
          <a:xfrm rot="10800000" flipH="1">
            <a:off x="6845911" y="3158401"/>
            <a:ext cx="1277475" cy="282389"/>
          </a:xfrm>
          <a:prstGeom prst="bent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351692" y="5322277"/>
            <a:ext cx="8591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FF00"/>
                </a:solidFill>
                <a:sym typeface="Wingdings"/>
              </a:rPr>
              <a:t> Função primordial: estimar associações entre exposições e desfechos (causalidade usualmente fraca). Porém...</a:t>
            </a:r>
            <a:endParaRPr lang="pt-BR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15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7" grpId="0" animBg="1"/>
      <p:bldP spid="18" grpId="0" animBg="1"/>
      <p:bldP spid="4" grpId="0" animBg="1"/>
      <p:bldP spid="20" grpId="0" animBg="1"/>
      <p:bldP spid="21" grpId="0" animBg="1"/>
      <p:bldP spid="2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686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Epidemiologia Clínica</a:t>
            </a:r>
            <a:endParaRPr lang="en-US" altLang="en-US" sz="3200" b="1" kern="0" dirty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323528" y="692696"/>
            <a:ext cx="6912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246891" y="764344"/>
            <a:ext cx="4288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FFFF00"/>
                </a:solidFill>
              </a:rPr>
              <a:t>Estudos de casos e controles</a:t>
            </a:r>
            <a:endParaRPr lang="pt-BR" sz="2800" i="1" dirty="0">
              <a:solidFill>
                <a:srgbClr val="FFFF00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72" y="1883265"/>
            <a:ext cx="8851900" cy="3759200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6307015" y="6488668"/>
            <a:ext cx="4091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>
                <a:solidFill>
                  <a:srgbClr val="FFFF00"/>
                </a:solidFill>
              </a:rPr>
              <a:t>Doll</a:t>
            </a:r>
            <a:r>
              <a:rPr lang="pt-BR" dirty="0" smtClean="0">
                <a:solidFill>
                  <a:srgbClr val="FFFF00"/>
                </a:solidFill>
              </a:rPr>
              <a:t> </a:t>
            </a:r>
            <a:r>
              <a:rPr lang="pt-BR" dirty="0" err="1" smtClean="0">
                <a:solidFill>
                  <a:srgbClr val="FFFF00"/>
                </a:solidFill>
              </a:rPr>
              <a:t>R</a:t>
            </a:r>
            <a:r>
              <a:rPr lang="pt-BR" dirty="0" smtClean="0">
                <a:solidFill>
                  <a:srgbClr val="FFFF00"/>
                </a:solidFill>
              </a:rPr>
              <a:t> &amp; Hill AB. BMJ, 1950.</a:t>
            </a:r>
            <a:endParaRPr lang="pt-BR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45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686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Potenciais conflitos de interesses</a:t>
            </a:r>
            <a:endParaRPr lang="en-US" altLang="en-US" sz="3200" b="1" kern="0" dirty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323528" y="692696"/>
            <a:ext cx="6912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10" name="Rounded Rectangle 1"/>
          <p:cNvSpPr/>
          <p:nvPr/>
        </p:nvSpPr>
        <p:spPr>
          <a:xfrm>
            <a:off x="-411684" y="1653858"/>
            <a:ext cx="9114249" cy="8689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/>
          <p:cNvSpPr txBox="1"/>
          <p:nvPr/>
        </p:nvSpPr>
        <p:spPr>
          <a:xfrm>
            <a:off x="233243" y="1660238"/>
            <a:ext cx="8419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solidFill>
                  <a:srgbClr val="002060"/>
                </a:solidFill>
              </a:rPr>
              <a:t>Coordenação de Aperfeiçoamento de Pessoal de Ensino Superior</a:t>
            </a:r>
          </a:p>
          <a:p>
            <a:r>
              <a:rPr lang="pt-BR" sz="2400" dirty="0" smtClean="0">
                <a:solidFill>
                  <a:srgbClr val="002060"/>
                </a:solidFill>
              </a:rPr>
              <a:t>(CAPES)</a:t>
            </a:r>
            <a:endParaRPr lang="pt-BR" sz="2400" dirty="0">
              <a:solidFill>
                <a:srgbClr val="002060"/>
              </a:solidFill>
            </a:endParaRPr>
          </a:p>
        </p:txBody>
      </p:sp>
      <p:sp>
        <p:nvSpPr>
          <p:cNvPr id="11" name="Rounded Rectangle 1"/>
          <p:cNvSpPr/>
          <p:nvPr/>
        </p:nvSpPr>
        <p:spPr>
          <a:xfrm>
            <a:off x="-325821" y="2831017"/>
            <a:ext cx="5279958" cy="47969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ixaDeTexto 11"/>
          <p:cNvSpPr txBox="1"/>
          <p:nvPr/>
        </p:nvSpPr>
        <p:spPr>
          <a:xfrm>
            <a:off x="279496" y="2837397"/>
            <a:ext cx="8178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 smtClean="0">
                <a:solidFill>
                  <a:srgbClr val="002060"/>
                </a:solidFill>
              </a:rPr>
              <a:t>Evidence</a:t>
            </a:r>
            <a:r>
              <a:rPr lang="pt-BR" sz="2400" dirty="0" smtClean="0">
                <a:solidFill>
                  <a:srgbClr val="002060"/>
                </a:solidFill>
              </a:rPr>
              <a:t> (JEBHC), Editor-associado</a:t>
            </a:r>
            <a:endParaRPr lang="pt-BR" sz="2400" dirty="0">
              <a:solidFill>
                <a:srgbClr val="002060"/>
              </a:solidFill>
            </a:endParaRPr>
          </a:p>
        </p:txBody>
      </p:sp>
      <p:sp>
        <p:nvSpPr>
          <p:cNvPr id="14" name="Rounded Rectangle 1"/>
          <p:cNvSpPr/>
          <p:nvPr/>
        </p:nvSpPr>
        <p:spPr>
          <a:xfrm>
            <a:off x="-411684" y="3662302"/>
            <a:ext cx="9114249" cy="5761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ixaDeTexto 14"/>
          <p:cNvSpPr txBox="1"/>
          <p:nvPr/>
        </p:nvSpPr>
        <p:spPr>
          <a:xfrm>
            <a:off x="296307" y="3697950"/>
            <a:ext cx="8412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solidFill>
                  <a:srgbClr val="002060"/>
                </a:solidFill>
              </a:rPr>
              <a:t>American Heart </a:t>
            </a:r>
            <a:r>
              <a:rPr lang="pt-BR" sz="2400" b="1" dirty="0" err="1" smtClean="0">
                <a:solidFill>
                  <a:srgbClr val="002060"/>
                </a:solidFill>
              </a:rPr>
              <a:t>Association</a:t>
            </a:r>
            <a:r>
              <a:rPr lang="pt-BR" sz="2400" dirty="0" smtClean="0">
                <a:solidFill>
                  <a:srgbClr val="002060"/>
                </a:solidFill>
              </a:rPr>
              <a:t>, Health </a:t>
            </a:r>
            <a:r>
              <a:rPr lang="pt-BR" sz="2400" dirty="0" err="1" smtClean="0">
                <a:solidFill>
                  <a:srgbClr val="002060"/>
                </a:solidFill>
              </a:rPr>
              <a:t>and</a:t>
            </a:r>
            <a:r>
              <a:rPr lang="pt-BR" sz="2400" dirty="0" smtClean="0">
                <a:solidFill>
                  <a:srgbClr val="002060"/>
                </a:solidFill>
              </a:rPr>
              <a:t> </a:t>
            </a:r>
            <a:r>
              <a:rPr lang="pt-BR" sz="2400" dirty="0" err="1" smtClean="0">
                <a:solidFill>
                  <a:srgbClr val="002060"/>
                </a:solidFill>
              </a:rPr>
              <a:t>Impact</a:t>
            </a:r>
            <a:r>
              <a:rPr lang="pt-BR" sz="2400" dirty="0" smtClean="0">
                <a:solidFill>
                  <a:srgbClr val="002060"/>
                </a:solidFill>
              </a:rPr>
              <a:t> </a:t>
            </a:r>
            <a:r>
              <a:rPr lang="pt-BR" sz="2400" dirty="0" err="1" smtClean="0">
                <a:solidFill>
                  <a:srgbClr val="002060"/>
                </a:solidFill>
              </a:rPr>
              <a:t>Metrics</a:t>
            </a:r>
            <a:r>
              <a:rPr lang="pt-BR" sz="2400" dirty="0" smtClean="0">
                <a:solidFill>
                  <a:srgbClr val="002060"/>
                </a:solidFill>
              </a:rPr>
              <a:t> (TX, USA)</a:t>
            </a:r>
            <a:endParaRPr lang="pt-BR" sz="2400" dirty="0">
              <a:solidFill>
                <a:srgbClr val="002060"/>
              </a:solidFill>
            </a:endParaRPr>
          </a:p>
        </p:txBody>
      </p:sp>
      <p:sp>
        <p:nvSpPr>
          <p:cNvPr id="16" name="Rounded Rectangle 1"/>
          <p:cNvSpPr/>
          <p:nvPr/>
        </p:nvSpPr>
        <p:spPr>
          <a:xfrm>
            <a:off x="-411684" y="4529183"/>
            <a:ext cx="9420825" cy="5761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aixaDeTexto 16"/>
          <p:cNvSpPr txBox="1"/>
          <p:nvPr/>
        </p:nvSpPr>
        <p:spPr>
          <a:xfrm>
            <a:off x="296307" y="4564831"/>
            <a:ext cx="8383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solidFill>
                  <a:srgbClr val="002060"/>
                </a:solidFill>
              </a:rPr>
              <a:t>American </a:t>
            </a:r>
            <a:r>
              <a:rPr lang="pt-BR" sz="2400" b="1" dirty="0" err="1" smtClean="0">
                <a:solidFill>
                  <a:srgbClr val="002060"/>
                </a:solidFill>
              </a:rPr>
              <a:t>College</a:t>
            </a:r>
            <a:r>
              <a:rPr lang="pt-BR" sz="2400" b="1" dirty="0" smtClean="0">
                <a:solidFill>
                  <a:srgbClr val="002060"/>
                </a:solidFill>
              </a:rPr>
              <a:t> </a:t>
            </a:r>
            <a:r>
              <a:rPr lang="pt-BR" sz="2400" b="1" dirty="0" err="1" smtClean="0">
                <a:solidFill>
                  <a:srgbClr val="002060"/>
                </a:solidFill>
              </a:rPr>
              <a:t>of</a:t>
            </a:r>
            <a:r>
              <a:rPr lang="pt-BR" sz="2400" b="1" dirty="0" smtClean="0">
                <a:solidFill>
                  <a:srgbClr val="002060"/>
                </a:solidFill>
              </a:rPr>
              <a:t> Sports Medicine</a:t>
            </a:r>
            <a:r>
              <a:rPr lang="pt-BR" sz="2400" dirty="0" smtClean="0">
                <a:solidFill>
                  <a:srgbClr val="002060"/>
                </a:solidFill>
              </a:rPr>
              <a:t>, </a:t>
            </a:r>
            <a:r>
              <a:rPr lang="pt-BR" sz="2400" dirty="0" err="1" smtClean="0">
                <a:solidFill>
                  <a:srgbClr val="002060"/>
                </a:solidFill>
              </a:rPr>
              <a:t>Evidence</a:t>
            </a:r>
            <a:r>
              <a:rPr lang="pt-BR" sz="2400" dirty="0" smtClean="0">
                <a:solidFill>
                  <a:srgbClr val="002060"/>
                </a:solidFill>
              </a:rPr>
              <a:t> </a:t>
            </a:r>
            <a:r>
              <a:rPr lang="pt-BR" sz="2400" dirty="0" err="1" smtClean="0">
                <a:solidFill>
                  <a:srgbClr val="002060"/>
                </a:solidFill>
              </a:rPr>
              <a:t>Analyst</a:t>
            </a:r>
            <a:r>
              <a:rPr lang="pt-BR" sz="2400" dirty="0" smtClean="0">
                <a:solidFill>
                  <a:srgbClr val="002060"/>
                </a:solidFill>
              </a:rPr>
              <a:t> (CA, USA)</a:t>
            </a:r>
            <a:endParaRPr lang="pt-BR" sz="2400" dirty="0">
              <a:solidFill>
                <a:srgbClr val="002060"/>
              </a:solidFill>
            </a:endParaRPr>
          </a:p>
        </p:txBody>
      </p:sp>
      <p:sp>
        <p:nvSpPr>
          <p:cNvPr id="18" name="Rounded Rectangle 1"/>
          <p:cNvSpPr/>
          <p:nvPr/>
        </p:nvSpPr>
        <p:spPr>
          <a:xfrm>
            <a:off x="-325822" y="5334798"/>
            <a:ext cx="7936247" cy="5761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ixaDeTexto 18"/>
          <p:cNvSpPr txBox="1"/>
          <p:nvPr/>
        </p:nvSpPr>
        <p:spPr>
          <a:xfrm>
            <a:off x="296307" y="5358895"/>
            <a:ext cx="7314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solidFill>
                  <a:srgbClr val="002060"/>
                </a:solidFill>
              </a:rPr>
              <a:t>Cochrane </a:t>
            </a:r>
            <a:r>
              <a:rPr lang="pt-BR" sz="2400" b="1" dirty="0" err="1" smtClean="0">
                <a:solidFill>
                  <a:srgbClr val="002060"/>
                </a:solidFill>
              </a:rPr>
              <a:t>Collaboration</a:t>
            </a:r>
            <a:r>
              <a:rPr lang="pt-BR" sz="2400" dirty="0" smtClean="0">
                <a:solidFill>
                  <a:srgbClr val="002060"/>
                </a:solidFill>
              </a:rPr>
              <a:t>, </a:t>
            </a:r>
            <a:r>
              <a:rPr lang="pt-BR" sz="2400" dirty="0" err="1" smtClean="0">
                <a:solidFill>
                  <a:srgbClr val="002060"/>
                </a:solidFill>
              </a:rPr>
              <a:t>Risk</a:t>
            </a:r>
            <a:r>
              <a:rPr lang="pt-BR" sz="2400" dirty="0" smtClean="0">
                <a:solidFill>
                  <a:srgbClr val="002060"/>
                </a:solidFill>
              </a:rPr>
              <a:t> </a:t>
            </a:r>
            <a:r>
              <a:rPr lang="pt-BR" sz="2400" dirty="0" err="1" smtClean="0">
                <a:solidFill>
                  <a:srgbClr val="002060"/>
                </a:solidFill>
              </a:rPr>
              <a:t>of</a:t>
            </a:r>
            <a:r>
              <a:rPr lang="pt-BR" sz="2400" dirty="0" smtClean="0">
                <a:solidFill>
                  <a:srgbClr val="002060"/>
                </a:solidFill>
              </a:rPr>
              <a:t> Bias </a:t>
            </a:r>
            <a:r>
              <a:rPr lang="pt-BR" sz="2400" dirty="0" err="1" smtClean="0">
                <a:solidFill>
                  <a:srgbClr val="002060"/>
                </a:solidFill>
              </a:rPr>
              <a:t>Methods</a:t>
            </a:r>
            <a:r>
              <a:rPr lang="pt-BR" sz="2400" dirty="0" smtClean="0">
                <a:solidFill>
                  <a:srgbClr val="002060"/>
                </a:solidFill>
              </a:rPr>
              <a:t> Group (UK)</a:t>
            </a:r>
            <a:endParaRPr lang="pt-BR" sz="2400" dirty="0">
              <a:solidFill>
                <a:srgbClr val="002060"/>
              </a:solidFill>
            </a:endParaRPr>
          </a:p>
        </p:txBody>
      </p:sp>
      <p:sp>
        <p:nvSpPr>
          <p:cNvPr id="20" name="Rounded Rectangle 1"/>
          <p:cNvSpPr/>
          <p:nvPr/>
        </p:nvSpPr>
        <p:spPr>
          <a:xfrm>
            <a:off x="-325822" y="6140413"/>
            <a:ext cx="7936247" cy="57614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aixaDeTexto 20"/>
          <p:cNvSpPr txBox="1"/>
          <p:nvPr/>
        </p:nvSpPr>
        <p:spPr>
          <a:xfrm>
            <a:off x="296307" y="6164510"/>
            <a:ext cx="65385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solidFill>
                  <a:srgbClr val="002060"/>
                </a:solidFill>
              </a:rPr>
              <a:t>Grupo de Transparência e EBHC</a:t>
            </a:r>
            <a:r>
              <a:rPr lang="pt-BR" sz="2400" dirty="0" smtClean="0">
                <a:solidFill>
                  <a:srgbClr val="002060"/>
                </a:solidFill>
              </a:rPr>
              <a:t>, NEPEN (RJ, Brasil)</a:t>
            </a:r>
            <a:endParaRPr lang="pt-BR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484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686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Epidemiologia Clínica</a:t>
            </a:r>
            <a:endParaRPr lang="en-US" altLang="en-US" sz="3200" b="1" kern="0" dirty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323528" y="692696"/>
            <a:ext cx="6912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246891" y="764344"/>
            <a:ext cx="42889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FFFF00"/>
                </a:solidFill>
              </a:rPr>
              <a:t>Estudos de casos e controles</a:t>
            </a:r>
            <a:endParaRPr lang="pt-BR" sz="2800" i="1" dirty="0">
              <a:solidFill>
                <a:srgbClr val="FFFF00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5992690" y="6488668"/>
            <a:ext cx="4091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>
                <a:solidFill>
                  <a:srgbClr val="FFFF00"/>
                </a:solidFill>
              </a:rPr>
              <a:t>Victora</a:t>
            </a:r>
            <a:r>
              <a:rPr lang="pt-BR" dirty="0" smtClean="0">
                <a:solidFill>
                  <a:srgbClr val="FFFF00"/>
                </a:solidFill>
              </a:rPr>
              <a:t> CG et al. Lancet, 1987.</a:t>
            </a:r>
            <a:endParaRPr lang="pt-BR" dirty="0">
              <a:solidFill>
                <a:srgbClr val="FFFF00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6625"/>
            <a:ext cx="9144000" cy="283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38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de Seta Reta 6"/>
          <p:cNvCxnSpPr/>
          <p:nvPr/>
        </p:nvCxnSpPr>
        <p:spPr>
          <a:xfrm>
            <a:off x="785447" y="6166338"/>
            <a:ext cx="7350368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686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Epidemiologia Clínica</a:t>
            </a:r>
            <a:endParaRPr lang="en-US" altLang="en-US" sz="3200" b="1" kern="0" dirty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323528" y="692696"/>
            <a:ext cx="6912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246891" y="764344"/>
            <a:ext cx="2753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FFFF00"/>
                </a:solidFill>
              </a:rPr>
              <a:t>Estudos de coorte</a:t>
            </a:r>
            <a:endParaRPr lang="pt-BR" sz="2800" i="1" dirty="0">
              <a:solidFill>
                <a:srgbClr val="FFFF00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515816" y="1758461"/>
            <a:ext cx="539261" cy="4431323"/>
          </a:xfrm>
          <a:prstGeom prst="rect">
            <a:avLst/>
          </a:prstGeom>
          <a:solidFill>
            <a:srgbClr val="E93A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1072394" y="1440873"/>
            <a:ext cx="25963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dirty="0" smtClean="0">
                <a:solidFill>
                  <a:srgbClr val="FFFF00"/>
                </a:solidFill>
              </a:rPr>
              <a:t>População </a:t>
            </a:r>
            <a:r>
              <a:rPr lang="pt-BR" sz="2400" i="1" smtClean="0">
                <a:solidFill>
                  <a:srgbClr val="FFFF00"/>
                </a:solidFill>
              </a:rPr>
              <a:t>em risco</a:t>
            </a:r>
            <a:endParaRPr lang="pt-BR" sz="2400" i="1">
              <a:solidFill>
                <a:srgbClr val="FFFF00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7235528" y="6260123"/>
            <a:ext cx="8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>
                <a:solidFill>
                  <a:srgbClr val="FFFF00"/>
                </a:solidFill>
              </a:rPr>
              <a:t>T</a:t>
            </a:r>
            <a:r>
              <a:rPr lang="pt-BR" smtClean="0">
                <a:solidFill>
                  <a:srgbClr val="FFFF00"/>
                </a:solidFill>
              </a:rPr>
              <a:t>empo</a:t>
            </a:r>
            <a:endParaRPr lang="pt-BR">
              <a:solidFill>
                <a:srgbClr val="FFFF00"/>
              </a:solidFill>
            </a:endParaRPr>
          </a:p>
        </p:txBody>
      </p:sp>
      <p:cxnSp>
        <p:nvCxnSpPr>
          <p:cNvPr id="10" name="Conector Reto 9"/>
          <p:cNvCxnSpPr>
            <a:stCxn id="4" idx="3"/>
          </p:cNvCxnSpPr>
          <p:nvPr/>
        </p:nvCxnSpPr>
        <p:spPr>
          <a:xfrm flipV="1">
            <a:off x="1055077" y="3974122"/>
            <a:ext cx="1945260" cy="1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 flipV="1">
            <a:off x="2995567" y="3001658"/>
            <a:ext cx="0" cy="1893058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>
            <a:off x="2990446" y="2994397"/>
            <a:ext cx="1962120" cy="1383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2988999" y="4893333"/>
            <a:ext cx="1962120" cy="1383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 flipV="1">
            <a:off x="4964255" y="2327561"/>
            <a:ext cx="0" cy="1253143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>
            <a:off x="4945279" y="2317702"/>
            <a:ext cx="1962120" cy="1383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/>
          <p:cNvCxnSpPr/>
          <p:nvPr/>
        </p:nvCxnSpPr>
        <p:spPr>
          <a:xfrm>
            <a:off x="4963537" y="3579722"/>
            <a:ext cx="1962120" cy="1383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/>
          <p:cNvCxnSpPr/>
          <p:nvPr/>
        </p:nvCxnSpPr>
        <p:spPr>
          <a:xfrm flipV="1">
            <a:off x="4974698" y="4225754"/>
            <a:ext cx="0" cy="12531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/>
          <p:cNvCxnSpPr/>
          <p:nvPr/>
        </p:nvCxnSpPr>
        <p:spPr>
          <a:xfrm>
            <a:off x="4963537" y="4215895"/>
            <a:ext cx="1962120" cy="1383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/>
          <p:cNvCxnSpPr/>
          <p:nvPr/>
        </p:nvCxnSpPr>
        <p:spPr>
          <a:xfrm>
            <a:off x="4981795" y="5477915"/>
            <a:ext cx="1962120" cy="1383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3304452" y="2477582"/>
            <a:ext cx="1290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smtClean="0">
                <a:solidFill>
                  <a:srgbClr val="FFFF00"/>
                </a:solidFill>
              </a:rPr>
              <a:t>Expostos</a:t>
            </a:r>
            <a:endParaRPr lang="pt-BR" sz="2400" i="1">
              <a:solidFill>
                <a:srgbClr val="FFFF00"/>
              </a:solidFill>
            </a:endParaRPr>
          </a:p>
        </p:txBody>
      </p:sp>
      <p:sp>
        <p:nvSpPr>
          <p:cNvPr id="30" name="CaixaDeTexto 29"/>
          <p:cNvSpPr txBox="1"/>
          <p:nvPr/>
        </p:nvSpPr>
        <p:spPr>
          <a:xfrm>
            <a:off x="3089130" y="4925698"/>
            <a:ext cx="1856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smtClean="0">
                <a:solidFill>
                  <a:srgbClr val="FFFF00"/>
                </a:solidFill>
              </a:rPr>
              <a:t>Não expostos</a:t>
            </a:r>
            <a:endParaRPr lang="pt-BR" sz="2400" i="1" dirty="0">
              <a:solidFill>
                <a:srgbClr val="FFFF00"/>
              </a:solidFill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5412640" y="1805170"/>
            <a:ext cx="1027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dirty="0" smtClean="0">
                <a:solidFill>
                  <a:srgbClr val="FFFF00"/>
                </a:solidFill>
              </a:rPr>
              <a:t>Evento</a:t>
            </a:r>
            <a:endParaRPr lang="pt-BR" sz="2400" i="1" dirty="0">
              <a:solidFill>
                <a:srgbClr val="FFFF00"/>
              </a:solidFill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4996368" y="3079649"/>
            <a:ext cx="2064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smtClean="0">
                <a:solidFill>
                  <a:srgbClr val="FFFF00"/>
                </a:solidFill>
              </a:rPr>
              <a:t>Livre de evento</a:t>
            </a:r>
            <a:endParaRPr lang="pt-BR" sz="2400" i="1" dirty="0">
              <a:solidFill>
                <a:srgbClr val="FFFF00"/>
              </a:solidFill>
            </a:endParaRPr>
          </a:p>
        </p:txBody>
      </p:sp>
      <p:sp>
        <p:nvSpPr>
          <p:cNvPr id="33" name="CaixaDeTexto 32"/>
          <p:cNvSpPr txBox="1"/>
          <p:nvPr/>
        </p:nvSpPr>
        <p:spPr>
          <a:xfrm>
            <a:off x="5502392" y="3741771"/>
            <a:ext cx="1027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dirty="0" smtClean="0">
                <a:solidFill>
                  <a:srgbClr val="FFFF00"/>
                </a:solidFill>
              </a:rPr>
              <a:t>Evento</a:t>
            </a:r>
            <a:endParaRPr lang="pt-BR" sz="2400" i="1" dirty="0">
              <a:solidFill>
                <a:srgbClr val="FFFF00"/>
              </a:solidFill>
            </a:endParaRPr>
          </a:p>
        </p:txBody>
      </p:sp>
      <p:sp>
        <p:nvSpPr>
          <p:cNvPr id="34" name="CaixaDeTexto 33"/>
          <p:cNvSpPr txBox="1"/>
          <p:nvPr/>
        </p:nvSpPr>
        <p:spPr>
          <a:xfrm>
            <a:off x="5086120" y="5016250"/>
            <a:ext cx="2064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smtClean="0">
                <a:solidFill>
                  <a:srgbClr val="FFFF00"/>
                </a:solidFill>
              </a:rPr>
              <a:t>Livre de evento</a:t>
            </a:r>
            <a:endParaRPr lang="pt-BR" sz="2400" i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348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30" grpId="0"/>
      <p:bldP spid="31" grpId="0"/>
      <p:bldP spid="32" grpId="0"/>
      <p:bldP spid="33" grpId="0"/>
      <p:bldP spid="3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686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Epidemiologia Clínica</a:t>
            </a:r>
            <a:endParaRPr lang="en-US" altLang="en-US" sz="3200" b="1" kern="0" dirty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323528" y="692696"/>
            <a:ext cx="6912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246891" y="764344"/>
            <a:ext cx="2753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FFFF00"/>
                </a:solidFill>
              </a:rPr>
              <a:t>Estudos de coorte</a:t>
            </a:r>
            <a:endParaRPr lang="pt-BR" sz="2800" i="1" dirty="0">
              <a:solidFill>
                <a:srgbClr val="FFFF00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6788"/>
            <a:ext cx="9144000" cy="2847515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5892506" y="6443665"/>
            <a:ext cx="317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FFFF00"/>
                </a:solidFill>
              </a:rPr>
              <a:t>Adami J et al. </a:t>
            </a:r>
            <a:r>
              <a:rPr lang="pt-BR" dirty="0" err="1" smtClean="0">
                <a:solidFill>
                  <a:srgbClr val="FFFF00"/>
                </a:solidFill>
              </a:rPr>
              <a:t>Int</a:t>
            </a:r>
            <a:r>
              <a:rPr lang="pt-BR" dirty="0" smtClean="0">
                <a:solidFill>
                  <a:srgbClr val="FFFF00"/>
                </a:solidFill>
              </a:rPr>
              <a:t> J </a:t>
            </a:r>
            <a:r>
              <a:rPr lang="pt-BR" dirty="0" err="1" smtClean="0">
                <a:solidFill>
                  <a:srgbClr val="FFFF00"/>
                </a:solidFill>
              </a:rPr>
              <a:t>Cancer</a:t>
            </a:r>
            <a:r>
              <a:rPr lang="pt-BR" dirty="0" smtClean="0">
                <a:solidFill>
                  <a:srgbClr val="FFFF00"/>
                </a:solidFill>
              </a:rPr>
              <a:t>, 1999.</a:t>
            </a:r>
            <a:endParaRPr lang="pt-BR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98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 bwMode="auto">
          <a:xfrm>
            <a:off x="323528" y="692696"/>
            <a:ext cx="6912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246891" y="764344"/>
            <a:ext cx="5927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FFFF00"/>
                </a:solidFill>
              </a:rPr>
              <a:t>O problema dos estudos observacionais</a:t>
            </a:r>
            <a:endParaRPr lang="pt-BR" sz="2800" i="1" dirty="0">
              <a:solidFill>
                <a:srgbClr val="FFFF00"/>
              </a:solidFill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949242" y="2059744"/>
            <a:ext cx="2714172" cy="1175657"/>
          </a:xfrm>
          <a:prstGeom prst="rect">
            <a:avLst/>
          </a:prstGeom>
          <a:solidFill>
            <a:srgbClr val="E93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smtClean="0"/>
              <a:t>Café</a:t>
            </a:r>
            <a:endParaRPr lang="pt-BR" sz="2800" dirty="0"/>
          </a:p>
        </p:txBody>
      </p:sp>
      <p:sp>
        <p:nvSpPr>
          <p:cNvPr id="8" name="Retângulo 7"/>
          <p:cNvSpPr/>
          <p:nvPr/>
        </p:nvSpPr>
        <p:spPr>
          <a:xfrm>
            <a:off x="949242" y="5129516"/>
            <a:ext cx="2714172" cy="11756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Câncer </a:t>
            </a:r>
            <a:r>
              <a:rPr lang="pt-BR" sz="2400" smtClean="0"/>
              <a:t>de pulmão</a:t>
            </a:r>
            <a:endParaRPr lang="pt-BR" sz="2400"/>
          </a:p>
        </p:txBody>
      </p:sp>
      <p:cxnSp>
        <p:nvCxnSpPr>
          <p:cNvPr id="7" name="Conector de Seta Reta 6"/>
          <p:cNvCxnSpPr>
            <a:stCxn id="4" idx="2"/>
            <a:endCxn id="8" idx="0"/>
          </p:cNvCxnSpPr>
          <p:nvPr/>
        </p:nvCxnSpPr>
        <p:spPr>
          <a:xfrm>
            <a:off x="2306328" y="3235401"/>
            <a:ext cx="0" cy="1894115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/>
        </p:nvSpPr>
        <p:spPr>
          <a:xfrm rot="16200000">
            <a:off x="-1146837" y="3823746"/>
            <a:ext cx="3129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solidFill>
                  <a:srgbClr val="FFFF00"/>
                </a:solidFill>
              </a:rPr>
              <a:t>Causalidade observada</a:t>
            </a:r>
            <a:endParaRPr lang="pt-BR" sz="2400" b="1" dirty="0">
              <a:solidFill>
                <a:srgbClr val="FFFF00"/>
              </a:solidFill>
            </a:endParaRPr>
          </a:p>
        </p:txBody>
      </p:sp>
      <p:sp>
        <p:nvSpPr>
          <p:cNvPr id="13" name="Retângulo 12"/>
          <p:cNvSpPr/>
          <p:nvPr/>
        </p:nvSpPr>
        <p:spPr>
          <a:xfrm>
            <a:off x="5920382" y="2017124"/>
            <a:ext cx="2714172" cy="1175657"/>
          </a:xfrm>
          <a:prstGeom prst="rect">
            <a:avLst/>
          </a:prstGeom>
          <a:solidFill>
            <a:srgbClr val="E93A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smtClean="0"/>
              <a:t>Café</a:t>
            </a:r>
            <a:endParaRPr lang="pt-BR" sz="2800" dirty="0"/>
          </a:p>
        </p:txBody>
      </p:sp>
      <p:sp>
        <p:nvSpPr>
          <p:cNvPr id="14" name="Retângulo 13"/>
          <p:cNvSpPr/>
          <p:nvPr/>
        </p:nvSpPr>
        <p:spPr>
          <a:xfrm>
            <a:off x="5920382" y="5086896"/>
            <a:ext cx="2714172" cy="11756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 smtClean="0"/>
              <a:t>Câncer </a:t>
            </a:r>
            <a:r>
              <a:rPr lang="pt-BR" sz="2400" smtClean="0"/>
              <a:t>de pulmão</a:t>
            </a:r>
            <a:endParaRPr lang="pt-BR" sz="2400"/>
          </a:p>
        </p:txBody>
      </p:sp>
      <p:cxnSp>
        <p:nvCxnSpPr>
          <p:cNvPr id="15" name="Conector de Seta Reta 14"/>
          <p:cNvCxnSpPr>
            <a:stCxn id="15" idx="2"/>
          </p:cNvCxnSpPr>
          <p:nvPr/>
        </p:nvCxnSpPr>
        <p:spPr>
          <a:xfrm>
            <a:off x="7277468" y="3192781"/>
            <a:ext cx="0" cy="1894115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/>
          <p:cNvSpPr txBox="1"/>
          <p:nvPr/>
        </p:nvSpPr>
        <p:spPr>
          <a:xfrm rot="16200000">
            <a:off x="4245248" y="3781126"/>
            <a:ext cx="2287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solidFill>
                  <a:srgbClr val="FFFF00"/>
                </a:solidFill>
              </a:rPr>
              <a:t>Causalidade real</a:t>
            </a:r>
            <a:endParaRPr lang="pt-BR" sz="2400" b="1" dirty="0">
              <a:solidFill>
                <a:srgbClr val="FFFF00"/>
              </a:solidFill>
            </a:endParaRPr>
          </a:p>
        </p:txBody>
      </p:sp>
      <p:sp>
        <p:nvSpPr>
          <p:cNvPr id="17" name="Retângulo 16"/>
          <p:cNvSpPr/>
          <p:nvPr/>
        </p:nvSpPr>
        <p:spPr>
          <a:xfrm>
            <a:off x="5923073" y="3510291"/>
            <a:ext cx="2714172" cy="1175657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 smtClean="0"/>
              <a:t>Tabagismo</a:t>
            </a:r>
            <a:endParaRPr lang="pt-BR" sz="2800" dirty="0"/>
          </a:p>
        </p:txBody>
      </p:sp>
      <p:sp>
        <p:nvSpPr>
          <p:cNvPr id="18" name="Rectangle 4"/>
          <p:cNvSpPr txBox="1">
            <a:spLocks noChangeArrowheads="1"/>
          </p:cNvSpPr>
          <p:nvPr/>
        </p:nvSpPr>
        <p:spPr>
          <a:xfrm>
            <a:off x="233243" y="1686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Epidemiologia Clínica</a:t>
            </a:r>
            <a:endParaRPr lang="en-US" altLang="en-US" sz="3200" b="1" kern="0" dirty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85305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/>
      <p:bldP spid="1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 bwMode="auto">
          <a:xfrm>
            <a:off x="323528" y="692696"/>
            <a:ext cx="6912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246891" y="764344"/>
            <a:ext cx="5927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FFFF00"/>
                </a:solidFill>
              </a:rPr>
              <a:t>O problema dos estudos observacionais</a:t>
            </a:r>
            <a:endParaRPr lang="pt-BR" sz="2800" i="1" dirty="0">
              <a:solidFill>
                <a:srgbClr val="FFFF00"/>
              </a:solidFill>
            </a:endParaRPr>
          </a:p>
        </p:txBody>
      </p:sp>
      <p:cxnSp>
        <p:nvCxnSpPr>
          <p:cNvPr id="5" name="Conector de Seta Reta 4"/>
          <p:cNvCxnSpPr/>
          <p:nvPr/>
        </p:nvCxnSpPr>
        <p:spPr>
          <a:xfrm flipV="1">
            <a:off x="1132113" y="2075537"/>
            <a:ext cx="0" cy="39895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/>
          <p:nvPr/>
        </p:nvCxnSpPr>
        <p:spPr>
          <a:xfrm flipV="1">
            <a:off x="1103085" y="6065066"/>
            <a:ext cx="6662058" cy="1451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5254172" y="6110516"/>
            <a:ext cx="2452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smtClean="0">
                <a:solidFill>
                  <a:srgbClr val="FFFF00"/>
                </a:solidFill>
              </a:rPr>
              <a:t>Isqueiros no bolso</a:t>
            </a:r>
            <a:endParaRPr lang="pt-BR" sz="2400">
              <a:solidFill>
                <a:srgbClr val="FFFF00"/>
              </a:solidFill>
            </a:endParaRPr>
          </a:p>
        </p:txBody>
      </p:sp>
      <p:sp>
        <p:nvSpPr>
          <p:cNvPr id="26" name="CaixaDeTexto 25"/>
          <p:cNvSpPr txBox="1"/>
          <p:nvPr/>
        </p:nvSpPr>
        <p:spPr>
          <a:xfrm rot="16200000">
            <a:off x="-846047" y="3781529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smtClean="0">
                <a:solidFill>
                  <a:srgbClr val="FFFF00"/>
                </a:solidFill>
              </a:rPr>
              <a:t>Incidência CA </a:t>
            </a:r>
            <a:r>
              <a:rPr lang="pt-BR" sz="2400" dirty="0" smtClean="0">
                <a:solidFill>
                  <a:srgbClr val="FFFF00"/>
                </a:solidFill>
              </a:rPr>
              <a:t>de pulmão</a:t>
            </a:r>
            <a:endParaRPr lang="pt-BR" sz="2400" dirty="0">
              <a:solidFill>
                <a:srgbClr val="FFFF00"/>
              </a:solidFill>
            </a:endParaRPr>
          </a:p>
        </p:txBody>
      </p:sp>
      <p:sp>
        <p:nvSpPr>
          <p:cNvPr id="24" name="Forma Livre 23"/>
          <p:cNvSpPr/>
          <p:nvPr/>
        </p:nvSpPr>
        <p:spPr>
          <a:xfrm>
            <a:off x="1175657" y="3004457"/>
            <a:ext cx="6313714" cy="2264229"/>
          </a:xfrm>
          <a:custGeom>
            <a:avLst/>
            <a:gdLst>
              <a:gd name="connsiteX0" fmla="*/ 0 w 6313714"/>
              <a:gd name="connsiteY0" fmla="*/ 2264229 h 2264229"/>
              <a:gd name="connsiteX1" fmla="*/ 841829 w 6313714"/>
              <a:gd name="connsiteY1" fmla="*/ 1669143 h 2264229"/>
              <a:gd name="connsiteX2" fmla="*/ 2670629 w 6313714"/>
              <a:gd name="connsiteY2" fmla="*/ 870857 h 2264229"/>
              <a:gd name="connsiteX3" fmla="*/ 4542972 w 6313714"/>
              <a:gd name="connsiteY3" fmla="*/ 333829 h 2264229"/>
              <a:gd name="connsiteX4" fmla="*/ 6313714 w 6313714"/>
              <a:gd name="connsiteY4" fmla="*/ 0 h 2264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13714" h="2264229">
                <a:moveTo>
                  <a:pt x="0" y="2264229"/>
                </a:moveTo>
                <a:cubicBezTo>
                  <a:pt x="198362" y="2082800"/>
                  <a:pt x="396724" y="1901372"/>
                  <a:pt x="841829" y="1669143"/>
                </a:cubicBezTo>
                <a:cubicBezTo>
                  <a:pt x="1286934" y="1436914"/>
                  <a:pt x="2053772" y="1093409"/>
                  <a:pt x="2670629" y="870857"/>
                </a:cubicBezTo>
                <a:cubicBezTo>
                  <a:pt x="3287486" y="648305"/>
                  <a:pt x="3935791" y="478972"/>
                  <a:pt x="4542972" y="333829"/>
                </a:cubicBezTo>
                <a:cubicBezTo>
                  <a:pt x="5150153" y="188686"/>
                  <a:pt x="6313714" y="0"/>
                  <a:pt x="6313714" y="0"/>
                </a:cubicBezTo>
              </a:path>
            </a:pathLst>
          </a:custGeom>
          <a:noFill/>
          <a:ln w="53975">
            <a:solidFill>
              <a:srgbClr val="E93AE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ctangle 4"/>
          <p:cNvSpPr txBox="1">
            <a:spLocks noChangeArrowheads="1"/>
          </p:cNvSpPr>
          <p:nvPr/>
        </p:nvSpPr>
        <p:spPr>
          <a:xfrm>
            <a:off x="233243" y="1686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Epidemiologia Clínica</a:t>
            </a:r>
            <a:endParaRPr lang="en-US" altLang="en-US" sz="3200" b="1" kern="0" dirty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3655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 bwMode="auto">
          <a:xfrm>
            <a:off x="323527" y="692695"/>
            <a:ext cx="8588243" cy="4753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246891" y="764344"/>
            <a:ext cx="453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FFFF00"/>
                </a:solidFill>
              </a:rPr>
              <a:t>Ensaios clínicos </a:t>
            </a:r>
            <a:r>
              <a:rPr lang="pt-BR" sz="2800" i="1" dirty="0" smtClean="0">
                <a:solidFill>
                  <a:srgbClr val="FFFF00"/>
                </a:solidFill>
              </a:rPr>
              <a:t>randomizados</a:t>
            </a:r>
            <a:endParaRPr lang="pt-BR" sz="2800" i="1" dirty="0">
              <a:solidFill>
                <a:srgbClr val="FFFF00"/>
              </a:solidFill>
            </a:endParaRP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233243" y="1686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Epidemiologia Clínica</a:t>
            </a:r>
            <a:endParaRPr lang="en-US" altLang="en-US" sz="3200" b="1" kern="0" dirty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  <p:cxnSp>
        <p:nvCxnSpPr>
          <p:cNvPr id="7" name="Conector de Seta Reta 6"/>
          <p:cNvCxnSpPr/>
          <p:nvPr/>
        </p:nvCxnSpPr>
        <p:spPr>
          <a:xfrm>
            <a:off x="785447" y="6166338"/>
            <a:ext cx="7350368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515816" y="1758461"/>
            <a:ext cx="539261" cy="4431323"/>
          </a:xfrm>
          <a:prstGeom prst="rect">
            <a:avLst/>
          </a:prstGeom>
          <a:solidFill>
            <a:srgbClr val="E93A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7235528" y="6260123"/>
            <a:ext cx="81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>
                <a:solidFill>
                  <a:srgbClr val="FFFF00"/>
                </a:solidFill>
              </a:rPr>
              <a:t>T</a:t>
            </a:r>
            <a:r>
              <a:rPr lang="pt-BR" smtClean="0">
                <a:solidFill>
                  <a:srgbClr val="FFFF00"/>
                </a:solidFill>
              </a:rPr>
              <a:t>empo</a:t>
            </a:r>
            <a:endParaRPr lang="pt-BR">
              <a:solidFill>
                <a:srgbClr val="FFFF00"/>
              </a:solidFill>
            </a:endParaRPr>
          </a:p>
        </p:txBody>
      </p:sp>
      <p:cxnSp>
        <p:nvCxnSpPr>
          <p:cNvPr id="12" name="Conector Reto 11"/>
          <p:cNvCxnSpPr/>
          <p:nvPr/>
        </p:nvCxnSpPr>
        <p:spPr>
          <a:xfrm flipV="1">
            <a:off x="1055077" y="3974122"/>
            <a:ext cx="1945260" cy="1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 flipV="1">
            <a:off x="2995567" y="3001658"/>
            <a:ext cx="0" cy="1893058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>
            <a:off x="2990446" y="2994397"/>
            <a:ext cx="1962120" cy="1383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>
          <a:xfrm>
            <a:off x="2988999" y="4893333"/>
            <a:ext cx="1962120" cy="1383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 flipV="1">
            <a:off x="4964255" y="2327561"/>
            <a:ext cx="0" cy="1253143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/>
          <p:cNvCxnSpPr/>
          <p:nvPr/>
        </p:nvCxnSpPr>
        <p:spPr>
          <a:xfrm>
            <a:off x="4945279" y="2317702"/>
            <a:ext cx="1962120" cy="1383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/>
          <p:nvPr/>
        </p:nvCxnSpPr>
        <p:spPr>
          <a:xfrm>
            <a:off x="4963537" y="3579722"/>
            <a:ext cx="1962120" cy="1383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 flipV="1">
            <a:off x="4974698" y="4225754"/>
            <a:ext cx="0" cy="125314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/>
          <p:cNvCxnSpPr/>
          <p:nvPr/>
        </p:nvCxnSpPr>
        <p:spPr>
          <a:xfrm>
            <a:off x="4963537" y="4215895"/>
            <a:ext cx="1962120" cy="1383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/>
          <p:nvPr/>
        </p:nvCxnSpPr>
        <p:spPr>
          <a:xfrm>
            <a:off x="4981795" y="5477915"/>
            <a:ext cx="1962120" cy="1383"/>
          </a:xfrm>
          <a:prstGeom prst="line">
            <a:avLst/>
          </a:prstGeom>
          <a:ln w="476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/>
          <p:cNvSpPr txBox="1"/>
          <p:nvPr/>
        </p:nvSpPr>
        <p:spPr>
          <a:xfrm>
            <a:off x="3139607" y="2492467"/>
            <a:ext cx="1660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smtClean="0">
                <a:solidFill>
                  <a:srgbClr val="FFFF00"/>
                </a:solidFill>
              </a:rPr>
              <a:t>Intervenção</a:t>
            </a:r>
            <a:endParaRPr lang="pt-BR" sz="2400" i="1" dirty="0">
              <a:solidFill>
                <a:srgbClr val="FFFF00"/>
              </a:solidFill>
            </a:endParaRPr>
          </a:p>
        </p:txBody>
      </p:sp>
      <p:sp>
        <p:nvSpPr>
          <p:cNvPr id="23" name="CaixaDeTexto 22"/>
          <p:cNvSpPr txBox="1"/>
          <p:nvPr/>
        </p:nvSpPr>
        <p:spPr>
          <a:xfrm>
            <a:off x="3319133" y="4920054"/>
            <a:ext cx="12447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smtClean="0">
                <a:solidFill>
                  <a:srgbClr val="FFFF00"/>
                </a:solidFill>
              </a:rPr>
              <a:t>Controle</a:t>
            </a:r>
            <a:endParaRPr lang="pt-BR" sz="2400" i="1" dirty="0">
              <a:solidFill>
                <a:srgbClr val="FFFF00"/>
              </a:solidFill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5412640" y="1862322"/>
            <a:ext cx="1027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dirty="0" smtClean="0">
                <a:solidFill>
                  <a:srgbClr val="FFFF00"/>
                </a:solidFill>
              </a:rPr>
              <a:t>Evento</a:t>
            </a:r>
            <a:endParaRPr lang="pt-BR" sz="2400" i="1" dirty="0">
              <a:solidFill>
                <a:srgbClr val="FFFF00"/>
              </a:solidFill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4996368" y="3079649"/>
            <a:ext cx="2064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smtClean="0">
                <a:solidFill>
                  <a:srgbClr val="FFFF00"/>
                </a:solidFill>
              </a:rPr>
              <a:t>Livre de evento</a:t>
            </a:r>
            <a:endParaRPr lang="pt-BR" sz="2400" i="1" dirty="0">
              <a:solidFill>
                <a:srgbClr val="FFFF00"/>
              </a:solidFill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5502392" y="3741771"/>
            <a:ext cx="1027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dirty="0" smtClean="0">
                <a:solidFill>
                  <a:srgbClr val="FFFF00"/>
                </a:solidFill>
              </a:rPr>
              <a:t>Evento</a:t>
            </a:r>
            <a:endParaRPr lang="pt-BR" sz="2400" i="1" dirty="0">
              <a:solidFill>
                <a:srgbClr val="FFFF00"/>
              </a:solidFill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5086120" y="5016250"/>
            <a:ext cx="2064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smtClean="0">
                <a:solidFill>
                  <a:srgbClr val="FFFF00"/>
                </a:solidFill>
              </a:rPr>
              <a:t>Livre de evento</a:t>
            </a:r>
            <a:endParaRPr lang="pt-BR" sz="2400" i="1" dirty="0">
              <a:solidFill>
                <a:srgbClr val="FFFF00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1112214" y="1459583"/>
            <a:ext cx="1237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smtClean="0">
                <a:solidFill>
                  <a:srgbClr val="FFFF00"/>
                </a:solidFill>
              </a:rPr>
              <a:t>Amostra</a:t>
            </a:r>
            <a:endParaRPr lang="pt-BR" sz="2400" i="1">
              <a:solidFill>
                <a:srgbClr val="FFFF00"/>
              </a:solidFill>
            </a:endParaRPr>
          </a:p>
        </p:txBody>
      </p:sp>
      <p:sp>
        <p:nvSpPr>
          <p:cNvPr id="4" name="Losango 3"/>
          <p:cNvSpPr/>
          <p:nvPr/>
        </p:nvSpPr>
        <p:spPr>
          <a:xfrm>
            <a:off x="2655392" y="3628228"/>
            <a:ext cx="700088" cy="700088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smtClean="0">
                <a:solidFill>
                  <a:srgbClr val="FFFF00"/>
                </a:solidFill>
              </a:rPr>
              <a:t>R</a:t>
            </a:r>
            <a:endParaRPr lang="pt-BR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005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 bwMode="auto">
          <a:xfrm>
            <a:off x="323527" y="692695"/>
            <a:ext cx="8588243" cy="4753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246891" y="764344"/>
            <a:ext cx="45357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FFFF00"/>
                </a:solidFill>
              </a:rPr>
              <a:t>Ensaios clínicos </a:t>
            </a:r>
            <a:r>
              <a:rPr lang="pt-BR" sz="2800" i="1" dirty="0" smtClean="0">
                <a:solidFill>
                  <a:srgbClr val="FFFF00"/>
                </a:solidFill>
              </a:rPr>
              <a:t>randomizados</a:t>
            </a:r>
            <a:endParaRPr lang="pt-BR" sz="2800" i="1" dirty="0">
              <a:solidFill>
                <a:srgbClr val="FFFF00"/>
              </a:solidFill>
            </a:endParaRP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>
          <a:xfrm>
            <a:off x="233243" y="1686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Epidemiologia Clínica</a:t>
            </a:r>
            <a:endParaRPr lang="en-US" altLang="en-US" sz="3200" b="1" kern="0" dirty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398" y="1464043"/>
            <a:ext cx="6408499" cy="4765887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5915024" y="6488668"/>
            <a:ext cx="4392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 smtClean="0">
                <a:solidFill>
                  <a:srgbClr val="FFFF00"/>
                </a:solidFill>
              </a:rPr>
              <a:t>Pfeffer</a:t>
            </a:r>
            <a:r>
              <a:rPr lang="pt-BR" dirty="0" smtClean="0">
                <a:solidFill>
                  <a:srgbClr val="FFFF00"/>
                </a:solidFill>
              </a:rPr>
              <a:t> et al. N </a:t>
            </a:r>
            <a:r>
              <a:rPr lang="pt-BR" dirty="0" err="1" smtClean="0">
                <a:solidFill>
                  <a:srgbClr val="FFFF00"/>
                </a:solidFill>
              </a:rPr>
              <a:t>Engl</a:t>
            </a:r>
            <a:r>
              <a:rPr lang="pt-BR" dirty="0" smtClean="0">
                <a:solidFill>
                  <a:srgbClr val="FFFF00"/>
                </a:solidFill>
              </a:rPr>
              <a:t> J </a:t>
            </a:r>
            <a:r>
              <a:rPr lang="pt-BR" dirty="0" err="1" smtClean="0">
                <a:solidFill>
                  <a:srgbClr val="FFFF00"/>
                </a:solidFill>
              </a:rPr>
              <a:t>Med</a:t>
            </a:r>
            <a:r>
              <a:rPr lang="pt-BR" dirty="0" smtClean="0">
                <a:solidFill>
                  <a:srgbClr val="FFFF00"/>
                </a:solidFill>
              </a:rPr>
              <a:t>, 1993.</a:t>
            </a:r>
            <a:endParaRPr lang="pt-BR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924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 bwMode="auto">
          <a:xfrm>
            <a:off x="323527" y="692695"/>
            <a:ext cx="8588243" cy="4753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246891" y="764344"/>
            <a:ext cx="8380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FFFF00"/>
                </a:solidFill>
              </a:rPr>
              <a:t>Tomada de decisão com base em desfecho intermediário</a:t>
            </a:r>
            <a:endParaRPr lang="pt-BR" sz="2800" i="1" dirty="0">
              <a:solidFill>
                <a:srgbClr val="FFFF0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40803" y="1883265"/>
            <a:ext cx="927805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srgbClr val="FFFF00"/>
                </a:solidFill>
              </a:rPr>
              <a:t>Pressuposto 1</a:t>
            </a:r>
          </a:p>
          <a:p>
            <a:endParaRPr lang="pt-BR" sz="2800" dirty="0">
              <a:solidFill>
                <a:srgbClr val="FFFF00"/>
              </a:solidFill>
            </a:endParaRPr>
          </a:p>
          <a:p>
            <a:r>
              <a:rPr lang="pt-BR" sz="2800" dirty="0" smtClean="0">
                <a:solidFill>
                  <a:srgbClr val="FFFF00"/>
                </a:solidFill>
              </a:rPr>
              <a:t>A redução da pressão arterial reduz a mortalidade por doença </a:t>
            </a:r>
          </a:p>
          <a:p>
            <a:r>
              <a:rPr lang="pt-BR" sz="2800" dirty="0" smtClean="0">
                <a:solidFill>
                  <a:srgbClr val="FFFF00"/>
                </a:solidFill>
              </a:rPr>
              <a:t>cardiovascular.</a:t>
            </a:r>
            <a:endParaRPr lang="pt-BR" sz="2800" dirty="0">
              <a:solidFill>
                <a:srgbClr val="FFFF00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 rot="20535832">
            <a:off x="3580336" y="2724980"/>
            <a:ext cx="2537874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4000" b="1" dirty="0" smtClean="0">
                <a:solidFill>
                  <a:srgbClr val="92D050"/>
                </a:solidFill>
              </a:rPr>
              <a:t>Verdadeiro</a:t>
            </a:r>
            <a:endParaRPr lang="pt-BR" sz="2400" b="1" dirty="0">
              <a:solidFill>
                <a:srgbClr val="92D050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40802" y="4171123"/>
            <a:ext cx="921752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>
                <a:solidFill>
                  <a:srgbClr val="FFFF00"/>
                </a:solidFill>
              </a:rPr>
              <a:t>Pressuposto 2</a:t>
            </a:r>
          </a:p>
          <a:p>
            <a:endParaRPr lang="pt-BR" sz="2800" dirty="0">
              <a:solidFill>
                <a:srgbClr val="FFFF00"/>
              </a:solidFill>
            </a:endParaRPr>
          </a:p>
          <a:p>
            <a:r>
              <a:rPr lang="pt-BR" sz="2800" dirty="0" smtClean="0">
                <a:solidFill>
                  <a:srgbClr val="FFFF00"/>
                </a:solidFill>
              </a:rPr>
              <a:t>Tudo que reduzir a pressão arterial reduzirá a mortalidade por</a:t>
            </a:r>
          </a:p>
          <a:p>
            <a:r>
              <a:rPr lang="pt-BR" sz="2800" dirty="0">
                <a:solidFill>
                  <a:srgbClr val="FFFF00"/>
                </a:solidFill>
              </a:rPr>
              <a:t>d</a:t>
            </a:r>
            <a:r>
              <a:rPr lang="pt-BR" sz="2800" dirty="0" smtClean="0">
                <a:solidFill>
                  <a:srgbClr val="FFFF00"/>
                </a:solidFill>
              </a:rPr>
              <a:t>oença cardiovascular.</a:t>
            </a:r>
            <a:endParaRPr lang="pt-BR" sz="2800" dirty="0">
              <a:solidFill>
                <a:srgbClr val="FFFF00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 rot="20535832">
            <a:off x="4341534" y="4909382"/>
            <a:ext cx="1267270" cy="707886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4000" b="1" smtClean="0">
                <a:solidFill>
                  <a:srgbClr val="FF0000"/>
                </a:solidFill>
              </a:rPr>
              <a:t>Falso</a:t>
            </a:r>
            <a:endParaRPr lang="pt-BR" sz="2400" b="1">
              <a:solidFill>
                <a:srgbClr val="FF0000"/>
              </a:solidFill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>
          <a:xfrm>
            <a:off x="233243" y="1686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Epidemiologia Clínica</a:t>
            </a:r>
            <a:endParaRPr lang="en-US" altLang="en-US" sz="3200" b="1" kern="0" dirty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308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 bwMode="auto">
          <a:xfrm>
            <a:off x="323527" y="692695"/>
            <a:ext cx="8588243" cy="4753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246891" y="764344"/>
            <a:ext cx="83804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FFFF00"/>
                </a:solidFill>
              </a:rPr>
              <a:t>Tomada de decisão com base em desfecho intermediário</a:t>
            </a:r>
            <a:endParaRPr lang="pt-BR" sz="2800" i="1" dirty="0">
              <a:solidFill>
                <a:srgbClr val="FFFF00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30" y="2766391"/>
            <a:ext cx="9144000" cy="302450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463305" y="1881040"/>
            <a:ext cx="8308685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sz="2400" b="1" i="1" dirty="0" smtClean="0">
                <a:solidFill>
                  <a:srgbClr val="FF0000"/>
                </a:solidFill>
              </a:rPr>
              <a:t>Quando a redução da pressão </a:t>
            </a:r>
            <a:r>
              <a:rPr lang="pt-BR" sz="2400" b="1" i="1" smtClean="0">
                <a:solidFill>
                  <a:srgbClr val="FF0000"/>
                </a:solidFill>
              </a:rPr>
              <a:t>arterial não reduziu mortalidade!</a:t>
            </a:r>
            <a:endParaRPr lang="pt-BR" sz="2400" b="1" i="1">
              <a:solidFill>
                <a:srgbClr val="FF0000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0341" y="6438721"/>
            <a:ext cx="2216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FFFF00"/>
                </a:solidFill>
              </a:rPr>
              <a:t>Law et al. BMJ. 2009. </a:t>
            </a:r>
            <a:endParaRPr lang="pt-BR" dirty="0">
              <a:solidFill>
                <a:srgbClr val="FFFF00"/>
              </a:solidFill>
            </a:endParaRPr>
          </a:p>
        </p:txBody>
      </p:sp>
      <p:sp>
        <p:nvSpPr>
          <p:cNvPr id="8" name="Rectangle 4"/>
          <p:cNvSpPr txBox="1">
            <a:spLocks noChangeArrowheads="1"/>
          </p:cNvSpPr>
          <p:nvPr/>
        </p:nvSpPr>
        <p:spPr>
          <a:xfrm>
            <a:off x="233243" y="1686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Epidemiologia Clínica</a:t>
            </a:r>
            <a:endParaRPr lang="en-US" altLang="en-US" sz="3200" b="1" kern="0" dirty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14523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 bwMode="auto">
          <a:xfrm>
            <a:off x="323527" y="692695"/>
            <a:ext cx="8588243" cy="4753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246891" y="764344"/>
            <a:ext cx="5956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FFFF00"/>
                </a:solidFill>
              </a:rPr>
              <a:t>Revisões sistemáticas com meta-análise</a:t>
            </a:r>
            <a:endParaRPr lang="pt-BR" sz="2800" i="1" dirty="0">
              <a:solidFill>
                <a:srgbClr val="FFFF00"/>
              </a:solidFill>
            </a:endParaRPr>
          </a:p>
        </p:txBody>
      </p:sp>
      <p:sp>
        <p:nvSpPr>
          <p:cNvPr id="8" name="Rectangle 4"/>
          <p:cNvSpPr txBox="1">
            <a:spLocks noChangeArrowheads="1"/>
          </p:cNvSpPr>
          <p:nvPr/>
        </p:nvSpPr>
        <p:spPr>
          <a:xfrm>
            <a:off x="233243" y="1686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Epidemiologia Clínica</a:t>
            </a:r>
            <a:endParaRPr lang="en-US" altLang="en-US" sz="3200" b="1" kern="0" dirty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238" y="1488159"/>
            <a:ext cx="5845663" cy="4342492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6229350" y="6486526"/>
            <a:ext cx="3003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>
                <a:solidFill>
                  <a:srgbClr val="FFFF00"/>
                </a:solidFill>
              </a:rPr>
              <a:t>Cipriani</a:t>
            </a:r>
            <a:r>
              <a:rPr lang="pt-BR" dirty="0" smtClean="0">
                <a:solidFill>
                  <a:srgbClr val="FFFF00"/>
                </a:solidFill>
              </a:rPr>
              <a:t> A et al. Lancet, 2018.</a:t>
            </a:r>
            <a:endParaRPr lang="pt-BR" dirty="0">
              <a:solidFill>
                <a:srgbClr val="FFFF00"/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1182606" y="5927756"/>
            <a:ext cx="61909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 smtClean="0">
                <a:solidFill>
                  <a:srgbClr val="FFFF00"/>
                </a:solidFill>
              </a:rPr>
              <a:t>Ex</a:t>
            </a:r>
            <a:r>
              <a:rPr lang="pt-BR" sz="2400" dirty="0" smtClean="0">
                <a:solidFill>
                  <a:srgbClr val="FFFF00"/>
                </a:solidFill>
              </a:rPr>
              <a:t>: </a:t>
            </a:r>
            <a:r>
              <a:rPr lang="pt-BR" sz="2400" dirty="0" err="1" smtClean="0">
                <a:solidFill>
                  <a:srgbClr val="FFFF00"/>
                </a:solidFill>
              </a:rPr>
              <a:t>Amitriptilina</a:t>
            </a:r>
            <a:r>
              <a:rPr lang="pt-BR" sz="2400" dirty="0" smtClean="0">
                <a:solidFill>
                  <a:srgbClr val="FFFF00"/>
                </a:solidFill>
              </a:rPr>
              <a:t> </a:t>
            </a:r>
            <a:r>
              <a:rPr lang="pt-BR" sz="2400" dirty="0" err="1" smtClean="0">
                <a:solidFill>
                  <a:srgbClr val="FFFF00"/>
                </a:solidFill>
              </a:rPr>
              <a:t>vs</a:t>
            </a:r>
            <a:r>
              <a:rPr lang="pt-BR" sz="2400" dirty="0" smtClean="0">
                <a:solidFill>
                  <a:srgbClr val="FFFF00"/>
                </a:solidFill>
              </a:rPr>
              <a:t> Fluoxetina: 1.25 (1.06 </a:t>
            </a:r>
            <a:r>
              <a:rPr lang="mr-IN" sz="2400" dirty="0" smtClean="0">
                <a:solidFill>
                  <a:srgbClr val="FFFF00"/>
                </a:solidFill>
              </a:rPr>
              <a:t>–</a:t>
            </a:r>
            <a:r>
              <a:rPr lang="pt-BR" sz="2400" dirty="0" smtClean="0">
                <a:solidFill>
                  <a:srgbClr val="FFFF00"/>
                </a:solidFill>
              </a:rPr>
              <a:t> 1.48)</a:t>
            </a:r>
            <a:endParaRPr lang="pt-BR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589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686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Epidemiologia Clínica</a:t>
            </a:r>
            <a:endParaRPr lang="en-US" altLang="en-US" sz="3200" b="1" kern="0" dirty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323528" y="692696"/>
            <a:ext cx="6912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246891" y="764344"/>
            <a:ext cx="6404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FFFF00"/>
                </a:solidFill>
              </a:rPr>
              <a:t>Tomada de decisão baseada em evidências</a:t>
            </a:r>
            <a:endParaRPr lang="pt-BR" sz="2800" i="1" dirty="0">
              <a:solidFill>
                <a:srgbClr val="FFFF00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1855691" y="1936375"/>
            <a:ext cx="3173506" cy="3173506"/>
          </a:xfrm>
          <a:prstGeom prst="ellipse">
            <a:avLst/>
          </a:prstGeom>
          <a:noFill/>
          <a:ln w="698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Oval 22"/>
          <p:cNvSpPr/>
          <p:nvPr/>
        </p:nvSpPr>
        <p:spPr>
          <a:xfrm>
            <a:off x="3819215" y="1936375"/>
            <a:ext cx="3173506" cy="3173506"/>
          </a:xfrm>
          <a:prstGeom prst="ellipse">
            <a:avLst/>
          </a:prstGeom>
          <a:noFill/>
          <a:ln w="69850">
            <a:solidFill>
              <a:srgbClr val="E93A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Oval 23"/>
          <p:cNvSpPr/>
          <p:nvPr/>
        </p:nvSpPr>
        <p:spPr>
          <a:xfrm>
            <a:off x="2918913" y="3228979"/>
            <a:ext cx="3173506" cy="3173506"/>
          </a:xfrm>
          <a:prstGeom prst="ellipse">
            <a:avLst/>
          </a:prstGeom>
          <a:noFill/>
          <a:ln w="698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/>
          <p:cNvSpPr txBox="1"/>
          <p:nvPr/>
        </p:nvSpPr>
        <p:spPr>
          <a:xfrm>
            <a:off x="2266226" y="2473950"/>
            <a:ext cx="15529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i="1" smtClean="0">
                <a:solidFill>
                  <a:srgbClr val="FFFF00"/>
                </a:solidFill>
              </a:rPr>
              <a:t>Evidências </a:t>
            </a:r>
          </a:p>
          <a:p>
            <a:pPr algn="ctr"/>
            <a:r>
              <a:rPr lang="pt-BR" sz="2400" i="1" dirty="0" smtClean="0">
                <a:solidFill>
                  <a:srgbClr val="FFFF00"/>
                </a:solidFill>
              </a:rPr>
              <a:t>internas</a:t>
            </a:r>
            <a:endParaRPr lang="pt-BR" sz="2400" i="1" dirty="0">
              <a:solidFill>
                <a:srgbClr val="FFFF00"/>
              </a:solidFill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3819215" y="5525350"/>
            <a:ext cx="12457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i="1" smtClean="0">
                <a:solidFill>
                  <a:srgbClr val="FFFF00"/>
                </a:solidFill>
              </a:rPr>
              <a:t>Paciente</a:t>
            </a:r>
            <a:endParaRPr lang="pt-BR" sz="2400" i="1" dirty="0">
              <a:solidFill>
                <a:srgbClr val="FFFF00"/>
              </a:solidFill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5153004" y="2473949"/>
            <a:ext cx="15529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i="1" dirty="0" smtClean="0">
                <a:solidFill>
                  <a:srgbClr val="FFFF00"/>
                </a:solidFill>
              </a:rPr>
              <a:t>Evidências </a:t>
            </a:r>
          </a:p>
          <a:p>
            <a:pPr algn="ctr"/>
            <a:r>
              <a:rPr lang="pt-BR" sz="2400" i="1" dirty="0" smtClean="0">
                <a:solidFill>
                  <a:srgbClr val="FFFF00"/>
                </a:solidFill>
              </a:rPr>
              <a:t>externas</a:t>
            </a:r>
            <a:endParaRPr lang="pt-BR" sz="2400" i="1" dirty="0">
              <a:solidFill>
                <a:srgbClr val="FFFF00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4002960" y="3550022"/>
            <a:ext cx="974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smtClean="0">
                <a:solidFill>
                  <a:srgbClr val="FFFF00"/>
                </a:solidFill>
              </a:rPr>
              <a:t>MBE</a:t>
            </a:r>
            <a:endParaRPr lang="pt-BR" sz="3200" b="1">
              <a:solidFill>
                <a:srgbClr val="FFFF00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6363227" y="6402485"/>
            <a:ext cx="265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>
                <a:solidFill>
                  <a:srgbClr val="FFFF00"/>
                </a:solidFill>
              </a:rPr>
              <a:t>Sackett</a:t>
            </a:r>
            <a:r>
              <a:rPr lang="pt-BR" dirty="0" smtClean="0">
                <a:solidFill>
                  <a:srgbClr val="FFFF00"/>
                </a:solidFill>
              </a:rPr>
              <a:t> </a:t>
            </a:r>
            <a:r>
              <a:rPr lang="pt-BR" dirty="0" err="1" smtClean="0">
                <a:solidFill>
                  <a:srgbClr val="FFFF00"/>
                </a:solidFill>
              </a:rPr>
              <a:t>D</a:t>
            </a:r>
            <a:r>
              <a:rPr lang="pt-BR" dirty="0" smtClean="0">
                <a:solidFill>
                  <a:srgbClr val="FFFF00"/>
                </a:solidFill>
              </a:rPr>
              <a:t> et al. BMJ, 1996.</a:t>
            </a:r>
            <a:endParaRPr lang="pt-BR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68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686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Resultados implausíveis em Nutrição</a:t>
            </a:r>
            <a:endParaRPr lang="en-US" altLang="en-US" sz="3200" b="1" kern="0" dirty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323527" y="692695"/>
            <a:ext cx="8588243" cy="4753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246891" y="764344"/>
            <a:ext cx="5694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FFFF00"/>
                </a:solidFill>
              </a:rPr>
              <a:t>Soluções fáceis para desfechos difíceis</a:t>
            </a:r>
            <a:endParaRPr lang="pt-BR" sz="2800" i="1" dirty="0">
              <a:solidFill>
                <a:srgbClr val="FFFF00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0" y="6488668"/>
            <a:ext cx="7408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>
                <a:solidFill>
                  <a:srgbClr val="FFFF00"/>
                </a:solidFill>
              </a:rPr>
              <a:t>Porzsolt</a:t>
            </a:r>
            <a:r>
              <a:rPr lang="pt-BR" dirty="0" smtClean="0">
                <a:solidFill>
                  <a:srgbClr val="FFFF00"/>
                </a:solidFill>
              </a:rPr>
              <a:t> F. Basic </a:t>
            </a:r>
            <a:r>
              <a:rPr lang="pt-BR" dirty="0" err="1" smtClean="0">
                <a:solidFill>
                  <a:srgbClr val="FFFF00"/>
                </a:solidFill>
              </a:rPr>
              <a:t>Concepts</a:t>
            </a:r>
            <a:r>
              <a:rPr lang="pt-BR" dirty="0" smtClean="0">
                <a:solidFill>
                  <a:srgbClr val="FFFF00"/>
                </a:solidFill>
              </a:rPr>
              <a:t> </a:t>
            </a:r>
            <a:r>
              <a:rPr lang="pt-BR" dirty="0" err="1" smtClean="0">
                <a:solidFill>
                  <a:srgbClr val="FFFF00"/>
                </a:solidFill>
              </a:rPr>
              <a:t>of</a:t>
            </a:r>
            <a:r>
              <a:rPr lang="pt-BR" dirty="0" smtClean="0">
                <a:solidFill>
                  <a:srgbClr val="FFFF00"/>
                </a:solidFill>
              </a:rPr>
              <a:t> </a:t>
            </a:r>
            <a:r>
              <a:rPr lang="pt-BR" dirty="0" err="1" smtClean="0">
                <a:solidFill>
                  <a:srgbClr val="FFFF00"/>
                </a:solidFill>
              </a:rPr>
              <a:t>Pharmacoeconomics</a:t>
            </a:r>
            <a:r>
              <a:rPr lang="pt-BR" dirty="0" smtClean="0">
                <a:solidFill>
                  <a:srgbClr val="FFFF00"/>
                </a:solidFill>
              </a:rPr>
              <a:t> </a:t>
            </a:r>
            <a:r>
              <a:rPr lang="pt-BR" dirty="0" err="1" smtClean="0">
                <a:solidFill>
                  <a:srgbClr val="FFFF00"/>
                </a:solidFill>
              </a:rPr>
              <a:t>of</a:t>
            </a:r>
            <a:r>
              <a:rPr lang="pt-BR" dirty="0" smtClean="0">
                <a:solidFill>
                  <a:srgbClr val="FFFF00"/>
                </a:solidFill>
              </a:rPr>
              <a:t> </a:t>
            </a:r>
            <a:r>
              <a:rPr lang="pt-BR" dirty="0" err="1" smtClean="0">
                <a:solidFill>
                  <a:srgbClr val="FFFF00"/>
                </a:solidFill>
              </a:rPr>
              <a:t>the</a:t>
            </a:r>
            <a:r>
              <a:rPr lang="pt-BR" dirty="0" smtClean="0">
                <a:solidFill>
                  <a:srgbClr val="FFFF00"/>
                </a:solidFill>
              </a:rPr>
              <a:t> </a:t>
            </a:r>
            <a:r>
              <a:rPr lang="pt-BR" dirty="0" err="1" smtClean="0">
                <a:solidFill>
                  <a:srgbClr val="FFFF00"/>
                </a:solidFill>
              </a:rPr>
              <a:t>Human</a:t>
            </a:r>
            <a:r>
              <a:rPr lang="pt-BR" dirty="0" smtClean="0">
                <a:solidFill>
                  <a:srgbClr val="FFFF00"/>
                </a:solidFill>
              </a:rPr>
              <a:t> Health. 2010.</a:t>
            </a:r>
            <a:endParaRPr lang="pt-BR" dirty="0">
              <a:solidFill>
                <a:srgbClr val="FFFF00"/>
              </a:solidFill>
            </a:endParaRPr>
          </a:p>
        </p:txBody>
      </p:sp>
      <p:grpSp>
        <p:nvGrpSpPr>
          <p:cNvPr id="9" name="Grupo 8"/>
          <p:cNvGrpSpPr/>
          <p:nvPr/>
        </p:nvGrpSpPr>
        <p:grpSpPr>
          <a:xfrm>
            <a:off x="4757250" y="2033240"/>
            <a:ext cx="4231940" cy="3536817"/>
            <a:chOff x="4679830" y="2903621"/>
            <a:chExt cx="3082438" cy="2711116"/>
          </a:xfrm>
        </p:grpSpPr>
        <p:sp>
          <p:nvSpPr>
            <p:cNvPr id="6" name="Retângulo 5"/>
            <p:cNvSpPr/>
            <p:nvPr/>
          </p:nvSpPr>
          <p:spPr>
            <a:xfrm>
              <a:off x="4679830" y="4427621"/>
              <a:ext cx="469686" cy="118711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/>
            <p:cNvSpPr/>
            <p:nvPr/>
          </p:nvSpPr>
          <p:spPr>
            <a:xfrm>
              <a:off x="5503972" y="4427621"/>
              <a:ext cx="469686" cy="118711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/>
            <p:cNvSpPr/>
            <p:nvPr/>
          </p:nvSpPr>
          <p:spPr>
            <a:xfrm>
              <a:off x="6398277" y="4427621"/>
              <a:ext cx="469686" cy="118711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/>
            <p:cNvSpPr/>
            <p:nvPr/>
          </p:nvSpPr>
          <p:spPr>
            <a:xfrm>
              <a:off x="7292582" y="4427621"/>
              <a:ext cx="469686" cy="118711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5503972" y="3703805"/>
              <a:ext cx="469686" cy="684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6398277" y="3703804"/>
              <a:ext cx="469686" cy="684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7292582" y="3694822"/>
              <a:ext cx="469686" cy="68407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7292582" y="3237273"/>
              <a:ext cx="469686" cy="4075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6398277" y="3256545"/>
              <a:ext cx="469686" cy="4075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Retângulo 20"/>
            <p:cNvSpPr/>
            <p:nvPr/>
          </p:nvSpPr>
          <p:spPr>
            <a:xfrm>
              <a:off x="7292582" y="2903621"/>
              <a:ext cx="469686" cy="294094"/>
            </a:xfrm>
            <a:prstGeom prst="rect">
              <a:avLst/>
            </a:prstGeom>
            <a:solidFill>
              <a:srgbClr val="E93A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0" name="CaixaDeTexto 19"/>
          <p:cNvSpPr txBox="1"/>
          <p:nvPr/>
        </p:nvSpPr>
        <p:spPr>
          <a:xfrm>
            <a:off x="5053165" y="4666231"/>
            <a:ext cx="372396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sz="2800" dirty="0" smtClean="0">
                <a:solidFill>
                  <a:srgbClr val="203864"/>
                </a:solidFill>
              </a:rPr>
              <a:t>Curso natural da doença</a:t>
            </a:r>
            <a:endParaRPr lang="pt-BR" sz="2800" dirty="0">
              <a:solidFill>
                <a:srgbClr val="203864"/>
              </a:solidFill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6279793" y="3317755"/>
            <a:ext cx="237558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rgbClr val="203864"/>
                </a:solidFill>
              </a:rPr>
              <a:t>Efeito </a:t>
            </a:r>
            <a:r>
              <a:rPr lang="pt-BR" sz="2400" dirty="0" err="1" smtClean="0">
                <a:solidFill>
                  <a:srgbClr val="203864"/>
                </a:solidFill>
              </a:rPr>
              <a:t>Hawthorne</a:t>
            </a:r>
            <a:endParaRPr lang="pt-BR" sz="2400" dirty="0">
              <a:solidFill>
                <a:srgbClr val="203864"/>
              </a:solidFill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7246132" y="2549149"/>
            <a:ext cx="1660647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pt-BR" sz="2000" smtClean="0">
                <a:solidFill>
                  <a:srgbClr val="203864"/>
                </a:solidFill>
              </a:rPr>
              <a:t>Efeito Placebo</a:t>
            </a:r>
            <a:endParaRPr lang="pt-BR" sz="2000" dirty="0">
              <a:solidFill>
                <a:srgbClr val="203864"/>
              </a:solidFill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5068223" y="1926324"/>
            <a:ext cx="3285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i="1" dirty="0" smtClean="0">
                <a:solidFill>
                  <a:srgbClr val="FFFF00"/>
                </a:solidFill>
              </a:rPr>
              <a:t>Efeito </a:t>
            </a:r>
            <a:r>
              <a:rPr lang="pt-BR" sz="2800" b="1" i="1" smtClean="0">
                <a:solidFill>
                  <a:srgbClr val="FFFF00"/>
                </a:solidFill>
              </a:rPr>
              <a:t>do tratamento</a:t>
            </a:r>
            <a:endParaRPr lang="pt-BR" sz="2800" b="1" i="1">
              <a:solidFill>
                <a:srgbClr val="FFFF00"/>
              </a:solidFill>
            </a:endParaRPr>
          </a:p>
        </p:txBody>
      </p:sp>
      <p:cxnSp>
        <p:nvCxnSpPr>
          <p:cNvPr id="28" name="Conector de Seta Reta 27"/>
          <p:cNvCxnSpPr/>
          <p:nvPr/>
        </p:nvCxnSpPr>
        <p:spPr>
          <a:xfrm flipV="1">
            <a:off x="1015164" y="1614333"/>
            <a:ext cx="0" cy="39895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de Seta Reta 28"/>
          <p:cNvCxnSpPr/>
          <p:nvPr/>
        </p:nvCxnSpPr>
        <p:spPr>
          <a:xfrm>
            <a:off x="988660" y="5607988"/>
            <a:ext cx="812450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/>
          <p:nvPr/>
        </p:nvCxnSpPr>
        <p:spPr>
          <a:xfrm flipV="1">
            <a:off x="2799436" y="1682440"/>
            <a:ext cx="0" cy="3853315"/>
          </a:xfrm>
          <a:prstGeom prst="line">
            <a:avLst/>
          </a:prstGeom>
          <a:ln w="2222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/>
          <p:cNvCxnSpPr/>
          <p:nvPr/>
        </p:nvCxnSpPr>
        <p:spPr>
          <a:xfrm flipH="1" flipV="1">
            <a:off x="1053463" y="3532640"/>
            <a:ext cx="3544957" cy="2250"/>
          </a:xfrm>
          <a:prstGeom prst="line">
            <a:avLst/>
          </a:prstGeom>
          <a:ln w="2222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aixaDeTexto 38"/>
          <p:cNvSpPr txBox="1"/>
          <p:nvPr/>
        </p:nvSpPr>
        <p:spPr>
          <a:xfrm>
            <a:off x="1796533" y="5646623"/>
            <a:ext cx="2005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smtClean="0">
                <a:solidFill>
                  <a:srgbClr val="FFFF00"/>
                </a:solidFill>
              </a:rPr>
              <a:t>Expectativas</a:t>
            </a:r>
            <a:endParaRPr lang="pt-BR" sz="2800" i="1">
              <a:solidFill>
                <a:srgbClr val="FFFF00"/>
              </a:solidFill>
            </a:endParaRPr>
          </a:p>
        </p:txBody>
      </p:sp>
      <p:sp>
        <p:nvSpPr>
          <p:cNvPr id="42" name="CaixaDeTexto 41"/>
          <p:cNvSpPr txBox="1"/>
          <p:nvPr/>
        </p:nvSpPr>
        <p:spPr>
          <a:xfrm rot="16200000">
            <a:off x="-126237" y="3165552"/>
            <a:ext cx="15097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smtClean="0">
                <a:solidFill>
                  <a:srgbClr val="FFFF00"/>
                </a:solidFill>
              </a:rPr>
              <a:t>Desfecho</a:t>
            </a:r>
            <a:endParaRPr lang="pt-BR" sz="2800" i="1" dirty="0">
              <a:solidFill>
                <a:srgbClr val="FFFF00"/>
              </a:solidFill>
            </a:endParaRPr>
          </a:p>
        </p:txBody>
      </p:sp>
      <p:sp>
        <p:nvSpPr>
          <p:cNvPr id="43" name="Oval 42"/>
          <p:cNvSpPr/>
          <p:nvPr/>
        </p:nvSpPr>
        <p:spPr>
          <a:xfrm>
            <a:off x="3468344" y="2319460"/>
            <a:ext cx="489756" cy="489756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Oval 43"/>
          <p:cNvSpPr/>
          <p:nvPr/>
        </p:nvSpPr>
        <p:spPr>
          <a:xfrm>
            <a:off x="3463664" y="4187997"/>
            <a:ext cx="489756" cy="489756"/>
          </a:xfrm>
          <a:prstGeom prst="ellipse">
            <a:avLst/>
          </a:prstGeom>
          <a:gradFill>
            <a:gsLst>
              <a:gs pos="0">
                <a:srgbClr val="FE4D57"/>
              </a:gs>
              <a:gs pos="100000">
                <a:srgbClr val="92D05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Oval 44"/>
          <p:cNvSpPr/>
          <p:nvPr/>
        </p:nvSpPr>
        <p:spPr>
          <a:xfrm>
            <a:off x="1661555" y="4207266"/>
            <a:ext cx="489756" cy="48975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Oval 46"/>
          <p:cNvSpPr/>
          <p:nvPr/>
        </p:nvSpPr>
        <p:spPr>
          <a:xfrm>
            <a:off x="1641676" y="2325695"/>
            <a:ext cx="489756" cy="489756"/>
          </a:xfrm>
          <a:prstGeom prst="ellipse">
            <a:avLst/>
          </a:prstGeom>
          <a:gradFill>
            <a:gsLst>
              <a:gs pos="0">
                <a:srgbClr val="FE4D57"/>
              </a:gs>
              <a:gs pos="100000">
                <a:srgbClr val="92D050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CaixaDeTexto 47"/>
          <p:cNvSpPr txBox="1"/>
          <p:nvPr/>
        </p:nvSpPr>
        <p:spPr>
          <a:xfrm>
            <a:off x="530650" y="1782868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smtClean="0">
                <a:solidFill>
                  <a:srgbClr val="FFFF00"/>
                </a:solidFill>
              </a:rPr>
              <a:t>+</a:t>
            </a:r>
            <a:endParaRPr lang="pt-BR" sz="3600">
              <a:solidFill>
                <a:srgbClr val="FFFF00"/>
              </a:solidFill>
            </a:endParaRPr>
          </a:p>
        </p:txBody>
      </p:sp>
      <p:sp>
        <p:nvSpPr>
          <p:cNvPr id="49" name="CaixaDeTexto 48"/>
          <p:cNvSpPr txBox="1"/>
          <p:nvPr/>
        </p:nvSpPr>
        <p:spPr>
          <a:xfrm>
            <a:off x="563466" y="5078832"/>
            <a:ext cx="325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smtClean="0">
                <a:solidFill>
                  <a:srgbClr val="FFFF00"/>
                </a:solidFill>
              </a:rPr>
              <a:t>-</a:t>
            </a:r>
            <a:endParaRPr lang="pt-BR" sz="3600">
              <a:solidFill>
                <a:srgbClr val="FFFF00"/>
              </a:solidFill>
            </a:endParaRPr>
          </a:p>
        </p:txBody>
      </p:sp>
      <p:sp>
        <p:nvSpPr>
          <p:cNvPr id="50" name="CaixaDeTexto 49"/>
          <p:cNvSpPr txBox="1"/>
          <p:nvPr/>
        </p:nvSpPr>
        <p:spPr>
          <a:xfrm>
            <a:off x="1251304" y="5460584"/>
            <a:ext cx="325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smtClean="0">
                <a:solidFill>
                  <a:srgbClr val="FFFF00"/>
                </a:solidFill>
              </a:rPr>
              <a:t>-</a:t>
            </a:r>
            <a:endParaRPr lang="pt-BR" sz="3600">
              <a:solidFill>
                <a:srgbClr val="FFFF00"/>
              </a:solidFill>
            </a:endParaRPr>
          </a:p>
        </p:txBody>
      </p:sp>
      <p:sp>
        <p:nvSpPr>
          <p:cNvPr id="51" name="CaixaDeTexto 50"/>
          <p:cNvSpPr txBox="1"/>
          <p:nvPr/>
        </p:nvSpPr>
        <p:spPr>
          <a:xfrm>
            <a:off x="3875428" y="5518344"/>
            <a:ext cx="4138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smtClean="0">
                <a:solidFill>
                  <a:srgbClr val="FFFF00"/>
                </a:solidFill>
              </a:rPr>
              <a:t>+</a:t>
            </a:r>
            <a:endParaRPr lang="pt-BR" sz="360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958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4" grpId="0" animBg="1"/>
      <p:bldP spid="25" grpId="0" animBg="1"/>
      <p:bldP spid="22" grpId="0"/>
      <p:bldP spid="43" grpId="0" animBg="1"/>
      <p:bldP spid="44" grpId="0" animBg="1"/>
      <p:bldP spid="45" grpId="0" animBg="1"/>
      <p:bldP spid="4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686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Reconhecimento</a:t>
            </a:r>
            <a:endParaRPr lang="en-US" altLang="en-US" sz="3200" b="1" kern="0" dirty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323527" y="692695"/>
            <a:ext cx="8588243" cy="4753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40" name="TextBox 1"/>
          <p:cNvSpPr txBox="1"/>
          <p:nvPr/>
        </p:nvSpPr>
        <p:spPr>
          <a:xfrm>
            <a:off x="250825" y="1261828"/>
            <a:ext cx="2663230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Andreia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Biolo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Andressa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 Schein</a:t>
            </a:r>
          </a:p>
          <a:p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Anderson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Donelli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Beatriz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Schaan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Bruno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Follmer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Cintia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Botton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Daniel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Umpierre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Debora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Loro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Douglas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Soares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Felipe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Cureau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Fernando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Diefenthaeler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Gabriel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Trajano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Gabriela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Teló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Guilherme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Artioli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Juliana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Beust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1" name="Rectangle 3"/>
          <p:cNvSpPr/>
          <p:nvPr/>
        </p:nvSpPr>
        <p:spPr>
          <a:xfrm>
            <a:off x="4348760" y="1261828"/>
            <a:ext cx="4572000" cy="470898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Lucas Porto Santos</a:t>
            </a:r>
          </a:p>
          <a:p>
            <a:pPr algn="r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Luis Fernando Junior</a:t>
            </a:r>
          </a:p>
          <a:p>
            <a:pPr algn="r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Luis Fernando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Deresz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r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Martin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Gibala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algn="r"/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Marlos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Domingues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algn="r"/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Patrícia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 Bock</a:t>
            </a:r>
          </a:p>
          <a:p>
            <a:pPr algn="r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Ricardo Stein</a:t>
            </a:r>
          </a:p>
          <a:p>
            <a:pPr algn="r"/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Ruy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Silveira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Moraes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algn="r"/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Ricardo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Dantas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de Lucas</a:t>
            </a:r>
          </a:p>
          <a:p>
            <a:pPr algn="r"/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Richard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Leite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algn="r"/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Ronei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 Pinto</a:t>
            </a:r>
          </a:p>
          <a:p>
            <a:pPr algn="r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Sheila Garcia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algn="r"/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Stephanie 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Pinto</a:t>
            </a:r>
            <a:b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Vandré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Figueiredo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r"/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Valentim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Magalhães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3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-77787" y="127001"/>
            <a:ext cx="9317039" cy="166199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 smtClean="0">
                <a:solidFill>
                  <a:schemeClr val="bg2"/>
                </a:solidFill>
                <a:ea typeface="Times New Roman" charset="0"/>
                <a:cs typeface="Times New Roman" charset="0"/>
              </a:rPr>
              <a:t>Universidade Federal do Rio Grande do Sul</a:t>
            </a:r>
          </a:p>
          <a:p>
            <a:pPr algn="ctr">
              <a:defRPr/>
            </a:pPr>
            <a:r>
              <a:rPr lang="pt-BR" sz="2400" b="1" dirty="0" smtClean="0">
                <a:solidFill>
                  <a:schemeClr val="bg2"/>
                </a:solidFill>
                <a:ea typeface="Times New Roman" charset="0"/>
                <a:cs typeface="Times New Roman" charset="0"/>
              </a:rPr>
              <a:t>Faculdade de Medicina</a:t>
            </a:r>
            <a:endParaRPr lang="pt-BR" sz="2400" b="1" dirty="0">
              <a:solidFill>
                <a:schemeClr val="bg2"/>
              </a:solidFill>
              <a:ea typeface="Times New Roman" charset="0"/>
              <a:cs typeface="Times New Roman" charset="0"/>
            </a:endParaRPr>
          </a:p>
          <a:p>
            <a:pPr algn="ctr">
              <a:defRPr/>
            </a:pPr>
            <a:r>
              <a:rPr lang="pt-BR" dirty="0" smtClean="0">
                <a:solidFill>
                  <a:schemeClr val="bg2"/>
                </a:solidFill>
                <a:ea typeface="Times New Roman" charset="0"/>
                <a:cs typeface="Times New Roman" charset="0"/>
              </a:rPr>
              <a:t>Programa de Pós-Graduação em Cardiologia e Ciências Cardiovasculares</a:t>
            </a:r>
            <a:endParaRPr lang="pt-BR" dirty="0">
              <a:solidFill>
                <a:schemeClr val="bg2"/>
              </a:solidFill>
              <a:ea typeface="Times New Roman" charset="0"/>
              <a:cs typeface="Times New Roman" charset="0"/>
            </a:endParaRPr>
          </a:p>
          <a:p>
            <a:pPr algn="ctr">
              <a:defRPr/>
            </a:pPr>
            <a:r>
              <a:rPr lang="pt-BR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Hospital de Clinicas de Porto Alegre</a:t>
            </a:r>
          </a:p>
          <a:p>
            <a:pPr algn="ctr">
              <a:defRPr/>
            </a:pPr>
            <a:r>
              <a:rPr lang="pt-BR" dirty="0" smtClean="0">
                <a:solidFill>
                  <a:schemeClr val="bg2"/>
                </a:solidFill>
                <a:ea typeface="Times New Roman" charset="0"/>
                <a:cs typeface="Times New Roman" charset="0"/>
              </a:rPr>
              <a:t>Laboratório de Fisiopatologia do Exercício</a:t>
            </a:r>
            <a:endParaRPr lang="pt-BR" dirty="0">
              <a:solidFill>
                <a:schemeClr val="bg2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-445168" y="6112042"/>
            <a:ext cx="9841831" cy="6617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ângulo 3"/>
          <p:cNvSpPr/>
          <p:nvPr/>
        </p:nvSpPr>
        <p:spPr>
          <a:xfrm flipV="1">
            <a:off x="358774" y="1855239"/>
            <a:ext cx="8443913" cy="4603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x-none" sz="1300">
              <a:solidFill>
                <a:srgbClr val="FFFFFF"/>
              </a:solidFill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" y="901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3" y="5473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5" name="Rectangle 13"/>
          <p:cNvSpPr>
            <a:spLocks noChangeArrowheads="1"/>
          </p:cNvSpPr>
          <p:nvPr/>
        </p:nvSpPr>
        <p:spPr bwMode="auto">
          <a:xfrm>
            <a:off x="3" y="819838"/>
            <a:ext cx="20313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pt-BR" altLang="pt-BR" sz="1800">
                <a:latin typeface="Calibri" charset="0"/>
              </a:rPr>
              <a:t>		</a:t>
            </a:r>
            <a:endParaRPr lang="pt-BR" altLang="pt-BR" sz="1800" b="0">
              <a:latin typeface="Calibri" charset="0"/>
            </a:endParaRPr>
          </a:p>
          <a:p>
            <a:endParaRPr lang="pt-BR" altLang="pt-BR" sz="1800" b="0">
              <a:latin typeface="Calibri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271753" y="2684194"/>
            <a:ext cx="8617953" cy="3708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pt-BR" sz="6000" b="1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Epidemiologia Clínica</a:t>
            </a:r>
          </a:p>
          <a:p>
            <a:pPr algn="ctr" eaLnBrk="1" hangingPunct="1">
              <a:defRPr/>
            </a:pPr>
            <a:endParaRPr lang="pt-BR" sz="6000" b="1" dirty="0" smtClean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  <a:p>
            <a:pPr algn="ctr" eaLnBrk="1" hangingPunct="1">
              <a:defRPr/>
            </a:pPr>
            <a:endParaRPr lang="pt-BR" sz="11500" i="1" dirty="0" smtClean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04451" y="4538548"/>
            <a:ext cx="2137060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Lucas Helal</a:t>
            </a:r>
          </a:p>
          <a:p>
            <a:r>
              <a:rPr lang="en-US" sz="1600" dirty="0" smtClean="0">
                <a:solidFill>
                  <a:schemeClr val="bg1"/>
                </a:solidFill>
              </a:rPr>
              <a:t>www.github.com/lhelal</a:t>
            </a:r>
          </a:p>
          <a:p>
            <a:r>
              <a:rPr lang="en-US" sz="1600" dirty="0" err="1" smtClean="0">
                <a:solidFill>
                  <a:schemeClr val="bg1"/>
                </a:solidFill>
              </a:rPr>
              <a:t>osf.io</a:t>
            </a:r>
            <a:r>
              <a:rPr lang="en-US" sz="1600" dirty="0" smtClean="0">
                <a:solidFill>
                  <a:schemeClr val="bg1"/>
                </a:solidFill>
              </a:rPr>
              <a:t>/6xzyf</a:t>
            </a:r>
          </a:p>
          <a:p>
            <a:r>
              <a:rPr lang="en-US" sz="1600" dirty="0" err="1" smtClean="0">
                <a:solidFill>
                  <a:schemeClr val="bg1"/>
                </a:solidFill>
              </a:rPr>
              <a:t>lucas.helal@ufrgs.br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5" name="Imagem 60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753" y="6160167"/>
            <a:ext cx="666954" cy="55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Imagem 6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9" t="2522" r="6638" b="3143"/>
          <a:stretch>
            <a:fillRect/>
          </a:stretch>
        </p:blipFill>
        <p:spPr bwMode="auto">
          <a:xfrm>
            <a:off x="5794290" y="6190794"/>
            <a:ext cx="479374" cy="539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Imagem 18"/>
          <p:cNvPicPr/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9" t="1" r="13522" b="7343"/>
          <a:stretch/>
        </p:blipFill>
        <p:spPr bwMode="auto">
          <a:xfrm>
            <a:off x="4239423" y="6205649"/>
            <a:ext cx="1090146" cy="4584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511" y="4579128"/>
            <a:ext cx="1243003" cy="1243003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48990" y="5742251"/>
            <a:ext cx="1431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FFFF00"/>
                </a:solidFill>
              </a:rPr>
              <a:t>@</a:t>
            </a:r>
            <a:r>
              <a:rPr lang="pt-BR" dirty="0" err="1" smtClean="0">
                <a:solidFill>
                  <a:srgbClr val="FFFF00"/>
                </a:solidFill>
              </a:rPr>
              <a:t>lucashelal</a:t>
            </a:r>
            <a:r>
              <a:rPr lang="pt-BR" dirty="0" smtClean="0">
                <a:solidFill>
                  <a:srgbClr val="FFFF00"/>
                </a:solidFill>
              </a:rPr>
              <a:t>_</a:t>
            </a:r>
            <a:endParaRPr lang="pt-BR" dirty="0">
              <a:solidFill>
                <a:srgbClr val="FFFF00"/>
              </a:solidFill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280" r="1157" b="13365"/>
          <a:stretch/>
        </p:blipFill>
        <p:spPr>
          <a:xfrm>
            <a:off x="2159567" y="4433652"/>
            <a:ext cx="1382663" cy="1412157"/>
          </a:xfrm>
          <a:prstGeom prst="ellipse">
            <a:avLst/>
          </a:prstGeom>
          <a:ln>
            <a:solidFill>
              <a:schemeClr val="bg1"/>
            </a:solidFill>
          </a:ln>
        </p:spPr>
      </p:pic>
      <p:sp>
        <p:nvSpPr>
          <p:cNvPr id="11" name="CaixaDeTexto 10"/>
          <p:cNvSpPr txBox="1"/>
          <p:nvPr/>
        </p:nvSpPr>
        <p:spPr>
          <a:xfrm>
            <a:off x="4015408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460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686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Epidemiologia Clínica</a:t>
            </a:r>
            <a:endParaRPr lang="en-US" altLang="en-US" sz="3200" b="1" kern="0" dirty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323528" y="692696"/>
            <a:ext cx="6912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246891" y="764344"/>
            <a:ext cx="64040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FFFF00"/>
                </a:solidFill>
              </a:rPr>
              <a:t>Tomada de decisão baseada em evidências</a:t>
            </a:r>
            <a:endParaRPr lang="pt-BR" sz="2800" i="1" dirty="0">
              <a:solidFill>
                <a:srgbClr val="FFFF00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155908" y="1734670"/>
            <a:ext cx="70478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b="1" i="1" dirty="0" smtClean="0">
                <a:solidFill>
                  <a:srgbClr val="FFFF00"/>
                </a:solidFill>
              </a:rPr>
              <a:t>Um estudo </a:t>
            </a:r>
            <a:r>
              <a:rPr lang="pt-BR" sz="7200" b="1" i="1" smtClean="0">
                <a:solidFill>
                  <a:srgbClr val="FFFF00"/>
                </a:solidFill>
              </a:rPr>
              <a:t>é suficiente para mudar a minha conduta?!</a:t>
            </a:r>
            <a:endParaRPr lang="pt-BR" sz="7200" b="1" i="1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598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686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Epidemiologia Clínica</a:t>
            </a:r>
            <a:endParaRPr lang="en-US" altLang="en-US" sz="3200" b="1" kern="0" dirty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323528" y="692696"/>
            <a:ext cx="6912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246891" y="764344"/>
            <a:ext cx="72258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FFFF00"/>
                </a:solidFill>
              </a:rPr>
              <a:t>1000 estudos críveis associam vacinas à autismo</a:t>
            </a:r>
            <a:endParaRPr lang="pt-BR" sz="2800" i="1" dirty="0">
              <a:solidFill>
                <a:srgbClr val="FFFF00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04" y="2788935"/>
            <a:ext cx="7853082" cy="2452614"/>
          </a:xfrm>
          <a:prstGeom prst="round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6225988" y="6427695"/>
            <a:ext cx="2943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>
                <a:solidFill>
                  <a:srgbClr val="FFFF00"/>
                </a:solidFill>
              </a:rPr>
              <a:t>Wakefield</a:t>
            </a:r>
            <a:r>
              <a:rPr lang="pt-BR" dirty="0" smtClean="0">
                <a:solidFill>
                  <a:srgbClr val="FFFF00"/>
                </a:solidFill>
              </a:rPr>
              <a:t> et al. Lancet, 1998.</a:t>
            </a:r>
            <a:endParaRPr lang="pt-BR" dirty="0">
              <a:solidFill>
                <a:srgbClr val="FFFF00"/>
              </a:solidFill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/>
          <a:srcRect b="2603"/>
          <a:stretch/>
        </p:blipFill>
        <p:spPr>
          <a:xfrm>
            <a:off x="0" y="1292317"/>
            <a:ext cx="9144000" cy="503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0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686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Resultados implausíveis em Nutrição</a:t>
            </a:r>
            <a:endParaRPr lang="en-US" altLang="en-US" sz="3200" b="1" kern="0" dirty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323528" y="692696"/>
            <a:ext cx="6912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246891" y="764344"/>
            <a:ext cx="6438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FFFF00"/>
                </a:solidFill>
              </a:rPr>
              <a:t>1000 estudos associam alimentos à </a:t>
            </a:r>
            <a:r>
              <a:rPr lang="pt-BR" sz="2800" i="1" dirty="0" err="1" smtClean="0">
                <a:solidFill>
                  <a:srgbClr val="FFFF00"/>
                </a:solidFill>
              </a:rPr>
              <a:t>cancer</a:t>
            </a:r>
            <a:r>
              <a:rPr lang="pt-BR" sz="2800" i="1" dirty="0" smtClean="0">
                <a:solidFill>
                  <a:srgbClr val="FFFF00"/>
                </a:solidFill>
              </a:rPr>
              <a:t> </a:t>
            </a:r>
            <a:endParaRPr lang="pt-BR" sz="2800" i="1" dirty="0">
              <a:solidFill>
                <a:srgbClr val="FFFF00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4" r="4627" b="2367"/>
          <a:stretch/>
        </p:blipFill>
        <p:spPr>
          <a:xfrm>
            <a:off x="1091497" y="1438376"/>
            <a:ext cx="6786097" cy="4847532"/>
          </a:xfrm>
          <a:prstGeom prst="roundRect">
            <a:avLst>
              <a:gd name="adj" fmla="val 5206"/>
            </a:avLst>
          </a:prstGeom>
        </p:spPr>
      </p:pic>
      <p:sp>
        <p:nvSpPr>
          <p:cNvPr id="5" name="CaixaDeTexto 4"/>
          <p:cNvSpPr txBox="1"/>
          <p:nvPr/>
        </p:nvSpPr>
        <p:spPr>
          <a:xfrm>
            <a:off x="0" y="6462387"/>
            <a:ext cx="4797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>
                <a:solidFill>
                  <a:srgbClr val="FFFF00"/>
                </a:solidFill>
              </a:rPr>
              <a:t>Schoefeld</a:t>
            </a:r>
            <a:r>
              <a:rPr lang="pt-BR" dirty="0" smtClean="0">
                <a:solidFill>
                  <a:srgbClr val="FFFF00"/>
                </a:solidFill>
              </a:rPr>
              <a:t> JD, </a:t>
            </a:r>
            <a:r>
              <a:rPr lang="pt-BR" dirty="0" err="1" smtClean="0">
                <a:solidFill>
                  <a:srgbClr val="FFFF00"/>
                </a:solidFill>
              </a:rPr>
              <a:t>Ioannidis</a:t>
            </a:r>
            <a:r>
              <a:rPr lang="pt-BR" dirty="0" smtClean="0">
                <a:solidFill>
                  <a:srgbClr val="FFFF00"/>
                </a:solidFill>
              </a:rPr>
              <a:t> JPA. </a:t>
            </a:r>
            <a:r>
              <a:rPr lang="pt-BR" dirty="0" err="1" smtClean="0">
                <a:solidFill>
                  <a:srgbClr val="FFFF00"/>
                </a:solidFill>
              </a:rPr>
              <a:t>Am</a:t>
            </a:r>
            <a:r>
              <a:rPr lang="pt-BR" dirty="0" smtClean="0">
                <a:solidFill>
                  <a:srgbClr val="FFFF00"/>
                </a:solidFill>
              </a:rPr>
              <a:t> J </a:t>
            </a:r>
            <a:r>
              <a:rPr lang="pt-BR" dirty="0" err="1" smtClean="0">
                <a:solidFill>
                  <a:srgbClr val="FFFF00"/>
                </a:solidFill>
              </a:rPr>
              <a:t>Clin</a:t>
            </a:r>
            <a:r>
              <a:rPr lang="pt-BR" dirty="0" smtClean="0">
                <a:solidFill>
                  <a:srgbClr val="FFFF00"/>
                </a:solidFill>
              </a:rPr>
              <a:t> </a:t>
            </a:r>
            <a:r>
              <a:rPr lang="pt-BR" dirty="0" err="1" smtClean="0">
                <a:solidFill>
                  <a:srgbClr val="FFFF00"/>
                </a:solidFill>
              </a:rPr>
              <a:t>Nutr</a:t>
            </a:r>
            <a:r>
              <a:rPr lang="pt-BR" dirty="0" smtClean="0">
                <a:solidFill>
                  <a:srgbClr val="FFFF00"/>
                </a:solidFill>
              </a:rPr>
              <a:t>, 2012. </a:t>
            </a:r>
            <a:endParaRPr lang="pt-BR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84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686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Epidemiologia Clínica</a:t>
            </a:r>
            <a:endParaRPr lang="en-US" altLang="en-US" sz="3200" b="1" kern="0" dirty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323528" y="692696"/>
            <a:ext cx="6912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246891" y="764344"/>
            <a:ext cx="61842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FFFF00"/>
                </a:solidFill>
              </a:rPr>
              <a:t>Magnésio IV aumenta sobrevida </a:t>
            </a:r>
            <a:r>
              <a:rPr lang="pt-BR" sz="2800" i="1" dirty="0" err="1" smtClean="0">
                <a:solidFill>
                  <a:srgbClr val="FFFF00"/>
                </a:solidFill>
              </a:rPr>
              <a:t>pós-IAM</a:t>
            </a:r>
            <a:endParaRPr lang="pt-BR" sz="2800" i="1" dirty="0">
              <a:solidFill>
                <a:srgbClr val="FFFF00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6495987" y="6192832"/>
            <a:ext cx="2407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>
                <a:solidFill>
                  <a:srgbClr val="FFFF00"/>
                </a:solidFill>
              </a:rPr>
              <a:t>Teo</a:t>
            </a:r>
            <a:r>
              <a:rPr lang="pt-BR" dirty="0" smtClean="0">
                <a:solidFill>
                  <a:srgbClr val="FFFF00"/>
                </a:solidFill>
              </a:rPr>
              <a:t> KK et al. BMJ, 1991.</a:t>
            </a:r>
            <a:endParaRPr lang="pt-BR" dirty="0">
              <a:solidFill>
                <a:srgbClr val="FFFF00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3667547" y="6488668"/>
            <a:ext cx="526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FFFF00"/>
                </a:solidFill>
              </a:rPr>
              <a:t>ISIS-4 </a:t>
            </a:r>
            <a:r>
              <a:rPr lang="pt-BR" dirty="0" err="1" smtClean="0">
                <a:solidFill>
                  <a:srgbClr val="FFFF00"/>
                </a:solidFill>
              </a:rPr>
              <a:t>International</a:t>
            </a:r>
            <a:r>
              <a:rPr lang="pt-BR" dirty="0" smtClean="0">
                <a:solidFill>
                  <a:srgbClr val="FFFF00"/>
                </a:solidFill>
              </a:rPr>
              <a:t> </a:t>
            </a:r>
            <a:r>
              <a:rPr lang="pt-BR" dirty="0" err="1" smtClean="0">
                <a:solidFill>
                  <a:srgbClr val="FFFF00"/>
                </a:solidFill>
              </a:rPr>
              <a:t>Collaborative</a:t>
            </a:r>
            <a:r>
              <a:rPr lang="pt-BR" dirty="0" smtClean="0">
                <a:solidFill>
                  <a:srgbClr val="FFFF00"/>
                </a:solidFill>
              </a:rPr>
              <a:t> Group. Lancet, 1995.</a:t>
            </a:r>
            <a:endParaRPr lang="pt-BR" dirty="0">
              <a:solidFill>
                <a:srgbClr val="FFFF00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111" y="1542819"/>
            <a:ext cx="5090947" cy="450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686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Epidemiologia Clínica</a:t>
            </a:r>
            <a:endParaRPr lang="en-US" altLang="en-US" sz="3200" b="1" kern="0" dirty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323528" y="692696"/>
            <a:ext cx="6912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246891" y="764344"/>
            <a:ext cx="3163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FFFF00"/>
                </a:solidFill>
              </a:rPr>
              <a:t>Não, não aumenta...</a:t>
            </a:r>
            <a:endParaRPr lang="pt-BR" sz="2800" i="1" dirty="0">
              <a:solidFill>
                <a:srgbClr val="FFFF00"/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6522881" y="6085256"/>
            <a:ext cx="2407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>
                <a:solidFill>
                  <a:srgbClr val="FFFF00"/>
                </a:solidFill>
              </a:rPr>
              <a:t>Teo</a:t>
            </a:r>
            <a:r>
              <a:rPr lang="pt-BR" dirty="0" smtClean="0">
                <a:solidFill>
                  <a:srgbClr val="FFFF00"/>
                </a:solidFill>
              </a:rPr>
              <a:t> KK et al. BMJ, 1991.</a:t>
            </a:r>
            <a:endParaRPr lang="pt-BR" dirty="0">
              <a:solidFill>
                <a:srgbClr val="FFFF00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3667547" y="6488668"/>
            <a:ext cx="5262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FFFF00"/>
                </a:solidFill>
              </a:rPr>
              <a:t>ISIS-4 </a:t>
            </a:r>
            <a:r>
              <a:rPr lang="pt-BR" dirty="0" err="1" smtClean="0">
                <a:solidFill>
                  <a:srgbClr val="FFFF00"/>
                </a:solidFill>
              </a:rPr>
              <a:t>International</a:t>
            </a:r>
            <a:r>
              <a:rPr lang="pt-BR" dirty="0" smtClean="0">
                <a:solidFill>
                  <a:srgbClr val="FFFF00"/>
                </a:solidFill>
              </a:rPr>
              <a:t> </a:t>
            </a:r>
            <a:r>
              <a:rPr lang="pt-BR" dirty="0" err="1" smtClean="0">
                <a:solidFill>
                  <a:srgbClr val="FFFF00"/>
                </a:solidFill>
              </a:rPr>
              <a:t>Collaborative</a:t>
            </a:r>
            <a:r>
              <a:rPr lang="pt-BR" dirty="0" smtClean="0">
                <a:solidFill>
                  <a:srgbClr val="FFFF00"/>
                </a:solidFill>
              </a:rPr>
              <a:t> Group. Lancet, 1995.</a:t>
            </a:r>
            <a:endParaRPr lang="pt-BR" dirty="0">
              <a:solidFill>
                <a:srgbClr val="FFFF00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05" y="1459259"/>
            <a:ext cx="8216153" cy="444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647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686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Resultados implausíveis em Nutrição</a:t>
            </a:r>
            <a:endParaRPr lang="en-US" altLang="en-US" sz="3200" b="1" kern="0" dirty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323528" y="692696"/>
            <a:ext cx="6912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246891" y="764344"/>
            <a:ext cx="6644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i="1" dirty="0" smtClean="0">
                <a:solidFill>
                  <a:srgbClr val="FFFF00"/>
                </a:solidFill>
              </a:rPr>
              <a:t>Vitamina E protege contra </a:t>
            </a:r>
            <a:r>
              <a:rPr lang="pt-BR" sz="2800" i="1" dirty="0" err="1" smtClean="0">
                <a:solidFill>
                  <a:srgbClr val="FFFF00"/>
                </a:solidFill>
              </a:rPr>
              <a:t>CAs</a:t>
            </a:r>
            <a:r>
              <a:rPr lang="pt-BR" sz="2800" i="1" dirty="0" smtClean="0">
                <a:solidFill>
                  <a:srgbClr val="FFFF00"/>
                </a:solidFill>
              </a:rPr>
              <a:t>... só que não.</a:t>
            </a:r>
            <a:endParaRPr lang="pt-BR" sz="2800" i="1" dirty="0">
              <a:solidFill>
                <a:srgbClr val="FFFF0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0" y="6462387"/>
            <a:ext cx="4487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FFFF00"/>
                </a:solidFill>
              </a:rPr>
              <a:t>Young SS, </a:t>
            </a:r>
            <a:r>
              <a:rPr lang="pt-BR" dirty="0" err="1" smtClean="0">
                <a:solidFill>
                  <a:srgbClr val="FFFF00"/>
                </a:solidFill>
              </a:rPr>
              <a:t>Karr</a:t>
            </a:r>
            <a:r>
              <a:rPr lang="pt-BR" dirty="0" smtClean="0">
                <a:solidFill>
                  <a:srgbClr val="FFFF00"/>
                </a:solidFill>
              </a:rPr>
              <a:t> A. The Royal </a:t>
            </a:r>
            <a:r>
              <a:rPr lang="pt-BR" dirty="0" err="1" smtClean="0">
                <a:solidFill>
                  <a:srgbClr val="FFFF00"/>
                </a:solidFill>
              </a:rPr>
              <a:t>Stat</a:t>
            </a:r>
            <a:r>
              <a:rPr lang="pt-BR" dirty="0" smtClean="0">
                <a:solidFill>
                  <a:srgbClr val="FFFF00"/>
                </a:solidFill>
              </a:rPr>
              <a:t> </a:t>
            </a:r>
            <a:r>
              <a:rPr lang="pt-BR" dirty="0" err="1" smtClean="0">
                <a:solidFill>
                  <a:srgbClr val="FFFF00"/>
                </a:solidFill>
              </a:rPr>
              <a:t>Society</a:t>
            </a:r>
            <a:r>
              <a:rPr lang="pt-BR" dirty="0" smtClean="0">
                <a:solidFill>
                  <a:srgbClr val="FFFF00"/>
                </a:solidFill>
              </a:rPr>
              <a:t>, 2011.</a:t>
            </a:r>
            <a:endParaRPr lang="pt-BR" dirty="0">
              <a:solidFill>
                <a:srgbClr val="FFFF00"/>
              </a:solidFill>
            </a:endParaRP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0673942"/>
              </p:ext>
            </p:extLst>
          </p:nvPr>
        </p:nvGraphicFramePr>
        <p:xfrm>
          <a:off x="323528" y="1988096"/>
          <a:ext cx="8501157" cy="37588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3719"/>
                <a:gridCol w="2833719"/>
                <a:gridCol w="2833719"/>
              </a:tblGrid>
              <a:tr h="526504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solidFill>
                            <a:srgbClr val="203864"/>
                          </a:solidFill>
                        </a:rPr>
                        <a:t>Tratamento</a:t>
                      </a:r>
                      <a:endParaRPr lang="pt-BR" sz="2400" dirty="0">
                        <a:solidFill>
                          <a:srgbClr val="203864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solidFill>
                            <a:srgbClr val="203864"/>
                          </a:solidFill>
                        </a:rPr>
                        <a:t>Desfecho</a:t>
                      </a:r>
                      <a:endParaRPr lang="pt-BR" sz="2400" dirty="0">
                        <a:solidFill>
                          <a:srgbClr val="203864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>
                          <a:solidFill>
                            <a:srgbClr val="203864"/>
                          </a:solidFill>
                        </a:rPr>
                        <a:t>Estudo</a:t>
                      </a:r>
                      <a:endParaRPr lang="pt-BR" sz="2400" dirty="0">
                        <a:solidFill>
                          <a:srgbClr val="203864"/>
                        </a:solidFill>
                      </a:endParaRPr>
                    </a:p>
                  </a:txBody>
                  <a:tcPr>
                    <a:solidFill>
                      <a:srgbClr val="FFFF00"/>
                    </a:solidFill>
                  </a:tcPr>
                </a:tc>
              </a:tr>
              <a:tr h="646476"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rgbClr val="203864"/>
                          </a:solidFill>
                        </a:rPr>
                        <a:t>Vitamina E + beta</a:t>
                      </a:r>
                      <a:r>
                        <a:rPr lang="pt-BR" baseline="0" dirty="0" smtClean="0">
                          <a:solidFill>
                            <a:srgbClr val="203864"/>
                          </a:solidFill>
                        </a:rPr>
                        <a:t> caroteno</a:t>
                      </a:r>
                      <a:endParaRPr lang="pt-BR" dirty="0">
                        <a:solidFill>
                          <a:srgbClr val="203864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rgbClr val="203864"/>
                          </a:solidFill>
                        </a:rPr>
                        <a:t>CA</a:t>
                      </a:r>
                      <a:r>
                        <a:rPr lang="pt-BR" baseline="0" dirty="0" smtClean="0">
                          <a:solidFill>
                            <a:srgbClr val="203864"/>
                          </a:solidFill>
                        </a:rPr>
                        <a:t> pulmão</a:t>
                      </a:r>
                      <a:endParaRPr lang="pt-BR" dirty="0">
                        <a:solidFill>
                          <a:srgbClr val="203864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dirty="0" smtClean="0">
                          <a:solidFill>
                            <a:srgbClr val="203864"/>
                          </a:solidFill>
                        </a:rPr>
                        <a:t>NEJM 1994; 330: 1029–1035</a:t>
                      </a:r>
                      <a:endParaRPr lang="pt-BR" dirty="0">
                        <a:solidFill>
                          <a:srgbClr val="203864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646476"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rgbClr val="203864"/>
                          </a:solidFill>
                        </a:rPr>
                        <a:t>Vitamina E </a:t>
                      </a:r>
                      <a:endParaRPr lang="pt-BR" dirty="0">
                        <a:solidFill>
                          <a:srgbClr val="203864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rgbClr val="203864"/>
                          </a:solidFill>
                        </a:rPr>
                        <a:t>CVD + CA</a:t>
                      </a:r>
                      <a:endParaRPr lang="pt-BR" dirty="0">
                        <a:solidFill>
                          <a:srgbClr val="203864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 smtClean="0">
                          <a:solidFill>
                            <a:srgbClr val="203864"/>
                          </a:solidFill>
                        </a:rPr>
                        <a:t>JAMA 2005; 293: 1338–1347</a:t>
                      </a:r>
                      <a:endParaRPr lang="pt-BR" dirty="0">
                        <a:solidFill>
                          <a:srgbClr val="203864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46476"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rgbClr val="203864"/>
                          </a:solidFill>
                        </a:rPr>
                        <a:t>Vitamina E + beta caroteno</a:t>
                      </a:r>
                      <a:endParaRPr lang="pt-BR" dirty="0">
                        <a:solidFill>
                          <a:srgbClr val="203864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rgbClr val="203864"/>
                          </a:solidFill>
                        </a:rPr>
                        <a:t>CA cabeça e pescoço</a:t>
                      </a:r>
                      <a:endParaRPr lang="pt-BR" dirty="0">
                        <a:solidFill>
                          <a:srgbClr val="203864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 smtClean="0">
                          <a:solidFill>
                            <a:srgbClr val="203864"/>
                          </a:solidFill>
                        </a:rPr>
                        <a:t>JNCI 2005; 97: 481–488</a:t>
                      </a:r>
                      <a:endParaRPr lang="pt-BR" dirty="0">
                        <a:solidFill>
                          <a:srgbClr val="203864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646476"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rgbClr val="203864"/>
                          </a:solidFill>
                        </a:rPr>
                        <a:t>Vitamina E + C</a:t>
                      </a:r>
                      <a:endParaRPr lang="pt-BR" dirty="0">
                        <a:solidFill>
                          <a:srgbClr val="203864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rgbClr val="203864"/>
                          </a:solidFill>
                        </a:rPr>
                        <a:t>CVD</a:t>
                      </a:r>
                      <a:endParaRPr lang="pt-BR" dirty="0">
                        <a:solidFill>
                          <a:srgbClr val="203864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tr-TR" dirty="0" smtClean="0">
                          <a:solidFill>
                            <a:srgbClr val="203864"/>
                          </a:solidFill>
                        </a:rPr>
                        <a:t>JAMA 2008; 300: 2123–2133</a:t>
                      </a:r>
                      <a:endParaRPr lang="pt-BR" dirty="0">
                        <a:solidFill>
                          <a:srgbClr val="203864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46476"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rgbClr val="203864"/>
                          </a:solidFill>
                        </a:rPr>
                        <a:t>Vitamina</a:t>
                      </a:r>
                      <a:r>
                        <a:rPr lang="pt-BR" baseline="0" dirty="0" smtClean="0">
                          <a:solidFill>
                            <a:srgbClr val="203864"/>
                          </a:solidFill>
                        </a:rPr>
                        <a:t> E + selênio</a:t>
                      </a:r>
                      <a:endParaRPr lang="pt-BR" dirty="0">
                        <a:solidFill>
                          <a:srgbClr val="203864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rgbClr val="203864"/>
                          </a:solidFill>
                        </a:rPr>
                        <a:t>CA próstata</a:t>
                      </a:r>
                      <a:endParaRPr lang="pt-BR" dirty="0">
                        <a:solidFill>
                          <a:srgbClr val="203864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dirty="0" smtClean="0">
                          <a:solidFill>
                            <a:srgbClr val="203864"/>
                          </a:solidFill>
                        </a:rPr>
                        <a:t>JAMA 2009; 301: 39–51</a:t>
                      </a:r>
                      <a:endParaRPr lang="pt-BR" dirty="0">
                        <a:solidFill>
                          <a:srgbClr val="203864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2166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6024</TotalTime>
  <Words>908</Words>
  <Application>Microsoft Macintosh PowerPoint</Application>
  <PresentationFormat>Apresentação na tela (4:3)</PresentationFormat>
  <Paragraphs>236</Paragraphs>
  <Slides>32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40" baseType="lpstr">
      <vt:lpstr>Al Nile</vt:lpstr>
      <vt:lpstr>Calibri</vt:lpstr>
      <vt:lpstr>Calibri Light</vt:lpstr>
      <vt:lpstr>Mangal</vt:lpstr>
      <vt:lpstr>Times New Roman</vt:lpstr>
      <vt:lpstr>Wingdings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Eliana Silva</dc:creator>
  <cp:lastModifiedBy>Eliana Silva</cp:lastModifiedBy>
  <cp:revision>262</cp:revision>
  <dcterms:created xsi:type="dcterms:W3CDTF">2017-04-24T15:20:29Z</dcterms:created>
  <dcterms:modified xsi:type="dcterms:W3CDTF">2018-05-22T00:29:07Z</dcterms:modified>
</cp:coreProperties>
</file>